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1"/>
  </p:notesMasterIdLst>
  <p:handoutMasterIdLst>
    <p:handoutMasterId r:id="rId6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33" r:id="rId40"/>
    <p:sldId id="318" r:id="rId41"/>
    <p:sldId id="334" r:id="rId42"/>
    <p:sldId id="319" r:id="rId43"/>
    <p:sldId id="321" r:id="rId44"/>
    <p:sldId id="322" r:id="rId45"/>
    <p:sldId id="323" r:id="rId46"/>
    <p:sldId id="337" r:id="rId47"/>
    <p:sldId id="324" r:id="rId48"/>
    <p:sldId id="288" r:id="rId49"/>
    <p:sldId id="289" r:id="rId50"/>
    <p:sldId id="320" r:id="rId51"/>
    <p:sldId id="274" r:id="rId52"/>
    <p:sldId id="275" r:id="rId53"/>
    <p:sldId id="340" r:id="rId54"/>
    <p:sldId id="341" r:id="rId55"/>
    <p:sldId id="339" r:id="rId56"/>
    <p:sldId id="335" r:id="rId57"/>
    <p:sldId id="336" r:id="rId58"/>
    <p:sldId id="338" r:id="rId59"/>
    <p:sldId id="329"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3792" autoAdjust="0"/>
  </p:normalViewPr>
  <p:slideViewPr>
    <p:cSldViewPr snapToGrid="0" snapToObjects="1">
      <p:cViewPr>
        <p:scale>
          <a:sx n="70" d="100"/>
          <a:sy n="70" d="100"/>
        </p:scale>
        <p:origin x="708" y="-6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863070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874431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2978256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2958394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3538850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677104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852432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1_L3_labs-jupyter-spacex-data_wrangling_jupyterlite-HMDTComple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2_jupyter-labs-eda-dataviz.ipynb-HMDTComple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tejo/ibmcapstone/blob/main/jupyter-labs-eda-sql-coursera_sqllite-HMDTComple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3_lab_jupyter_launch_site_location-HMDTCompleted.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tejo/ibmcapstone/blob/main/spacex_dash_app-HMDTComplete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4_SpaceX_Machine_Learning_Prediction_Part_5-HMDTCompleted.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tejo/ibmcapstone/blob/main/jupyter-labs-spacex-data-collection-api-HMDTComple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tejo/ibmcapstone/blob/main/jupyter-labs-webscraping-HMDTComple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Haydee M. Dominguez </a:t>
            </a:r>
          </a:p>
          <a:p>
            <a:r>
              <a:rPr lang="en-US" dirty="0">
                <a:solidFill>
                  <a:schemeClr val="bg2"/>
                </a:solidFill>
                <a:latin typeface="Abadi" panose="020B0604020104020204" pitchFamily="34" charset="0"/>
                <a:ea typeface="SF Pro" pitchFamily="2" charset="0"/>
                <a:cs typeface="SF Pro" pitchFamily="2" charset="0"/>
              </a:rPr>
              <a:t>October 10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41789" cy="4351338"/>
          </a:xfrm>
          <a:prstGeom prst="rect">
            <a:avLst/>
          </a:prstGeom>
        </p:spPr>
        <p:txBody>
          <a:bodyPr/>
          <a:lstStyle/>
          <a:p>
            <a:r>
              <a:rPr lang="en-US" sz="2200" dirty="0">
                <a:solidFill>
                  <a:schemeClr val="accent3">
                    <a:lumMod val="25000"/>
                  </a:schemeClr>
                </a:solidFill>
                <a:latin typeface="Abadi" panose="020B0604020104020204" pitchFamily="34" charset="0"/>
              </a:rPr>
              <a:t>Basic EDA was used to explore  launches per site, per orbit, and launch outcome per orbit type</a:t>
            </a:r>
          </a:p>
          <a:p>
            <a:r>
              <a:rPr lang="en-US" sz="2200" dirty="0">
                <a:solidFill>
                  <a:schemeClr val="accent3">
                    <a:lumMod val="25000"/>
                  </a:schemeClr>
                </a:solidFill>
                <a:latin typeface="Abadi" panose="020B0604020104020204" pitchFamily="34" charset="0"/>
              </a:rPr>
              <a:t>The outcome feature was further processed to create our target variable ‘Class’, which classified successful and failed launches</a:t>
            </a:r>
          </a:p>
          <a:p>
            <a:r>
              <a:rPr lang="en-US" sz="2200" dirty="0">
                <a:solidFill>
                  <a:schemeClr val="accent3">
                    <a:lumMod val="25000"/>
                  </a:schemeClr>
                </a:solidFill>
                <a:latin typeface="Abadi" panose="020B0604020104020204" pitchFamily="34" charset="0"/>
              </a:rPr>
              <a:t>GitHub URL for the data wrangling notebooks: </a:t>
            </a:r>
            <a:r>
              <a:rPr lang="en-US" sz="2200" dirty="0">
                <a:solidFill>
                  <a:schemeClr val="accent3">
                    <a:lumMod val="25000"/>
                  </a:schemeClr>
                </a:solidFill>
                <a:latin typeface="Abadi" panose="020B0604020104020204" pitchFamily="34" charset="0"/>
                <a:hlinkClick r:id="rId3"/>
              </a:rPr>
              <a:t>https://github.com/mtejo/ibmcapstone/blob/main/SkillsNetwork_labs_module_1_L3_labs-jupyter-spacex-data_wrangling_jupyterlite-HMDTComplete.jupyterlite.ipynb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75C3D570-28D6-411C-96D8-6BEB4D5F42B4}"/>
              </a:ext>
            </a:extLst>
          </p:cNvPr>
          <p:cNvSpPr txBox="1">
            <a:spLocks/>
          </p:cNvSpPr>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7" name="TextBox 6">
            <a:extLst>
              <a:ext uri="{FF2B5EF4-FFF2-40B4-BE49-F238E27FC236}">
                <a16:creationId xmlns:a16="http://schemas.microsoft.com/office/drawing/2014/main" id="{EA85D00B-A6D5-4E4E-B6D2-E4FBDA4614A3}"/>
              </a:ext>
            </a:extLst>
          </p:cNvPr>
          <p:cNvSpPr txBox="1"/>
          <p:nvPr/>
        </p:nvSpPr>
        <p:spPr>
          <a:xfrm>
            <a:off x="6413781" y="1784350"/>
            <a:ext cx="4749618"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Calculate number of launches per launch site</a:t>
            </a:r>
          </a:p>
        </p:txBody>
      </p:sp>
      <p:sp>
        <p:nvSpPr>
          <p:cNvPr id="9" name="TextBox 8">
            <a:extLst>
              <a:ext uri="{FF2B5EF4-FFF2-40B4-BE49-F238E27FC236}">
                <a16:creationId xmlns:a16="http://schemas.microsoft.com/office/drawing/2014/main" id="{B6BCB19B-3157-4CFD-A70E-B76B8C50EF4C}"/>
              </a:ext>
            </a:extLst>
          </p:cNvPr>
          <p:cNvSpPr txBox="1"/>
          <p:nvPr/>
        </p:nvSpPr>
        <p:spPr>
          <a:xfrm>
            <a:off x="6126036" y="2416194"/>
            <a:ext cx="5227887"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number of launches per orbit type </a:t>
            </a:r>
          </a:p>
        </p:txBody>
      </p:sp>
      <p:sp>
        <p:nvSpPr>
          <p:cNvPr id="10" name="TextBox 9">
            <a:extLst>
              <a:ext uri="{FF2B5EF4-FFF2-40B4-BE49-F238E27FC236}">
                <a16:creationId xmlns:a16="http://schemas.microsoft.com/office/drawing/2014/main" id="{7515C00F-5ED8-4B07-972F-3F7A83644310}"/>
              </a:ext>
            </a:extLst>
          </p:cNvPr>
          <p:cNvSpPr txBox="1"/>
          <p:nvPr/>
        </p:nvSpPr>
        <p:spPr>
          <a:xfrm>
            <a:off x="6074011" y="3063012"/>
            <a:ext cx="5331936"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mission outcome per orbit type</a:t>
            </a:r>
          </a:p>
        </p:txBody>
      </p:sp>
      <p:sp>
        <p:nvSpPr>
          <p:cNvPr id="11" name="TextBox 10">
            <a:extLst>
              <a:ext uri="{FF2B5EF4-FFF2-40B4-BE49-F238E27FC236}">
                <a16:creationId xmlns:a16="http://schemas.microsoft.com/office/drawing/2014/main" id="{E96A3D70-6544-4FF3-886F-A7B65EDFDAF1}"/>
              </a:ext>
            </a:extLst>
          </p:cNvPr>
          <p:cNvSpPr txBox="1"/>
          <p:nvPr/>
        </p:nvSpPr>
        <p:spPr>
          <a:xfrm>
            <a:off x="6540500" y="3735528"/>
            <a:ext cx="462289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Explore the different landing outcomes</a:t>
            </a:r>
          </a:p>
        </p:txBody>
      </p:sp>
      <p:sp>
        <p:nvSpPr>
          <p:cNvPr id="12" name="TextBox 11">
            <a:extLst>
              <a:ext uri="{FF2B5EF4-FFF2-40B4-BE49-F238E27FC236}">
                <a16:creationId xmlns:a16="http://schemas.microsoft.com/office/drawing/2014/main" id="{35A42F58-4841-447E-B249-608140788BF2}"/>
              </a:ext>
            </a:extLst>
          </p:cNvPr>
          <p:cNvSpPr txBox="1"/>
          <p:nvPr/>
        </p:nvSpPr>
        <p:spPr>
          <a:xfrm>
            <a:off x="6264040" y="4413034"/>
            <a:ext cx="502157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landing class variable to separate successful (1) vs unsuccessful (0) landings </a:t>
            </a:r>
          </a:p>
        </p:txBody>
      </p:sp>
      <p:sp>
        <p:nvSpPr>
          <p:cNvPr id="13" name="TextBox 12">
            <a:extLst>
              <a:ext uri="{FF2B5EF4-FFF2-40B4-BE49-F238E27FC236}">
                <a16:creationId xmlns:a16="http://schemas.microsoft.com/office/drawing/2014/main" id="{C58DC592-2154-4A4A-8272-2EB64B0F164C}"/>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Append the variable as the target feature ‘Class’ to the launch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cxnSp>
        <p:nvCxnSpPr>
          <p:cNvPr id="14" name="Straight Arrow Connector 13">
            <a:extLst>
              <a:ext uri="{FF2B5EF4-FFF2-40B4-BE49-F238E27FC236}">
                <a16:creationId xmlns:a16="http://schemas.microsoft.com/office/drawing/2014/main" id="{B107711B-4976-4B37-86BB-602C4C08A94A}"/>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CDC0BB-0F22-4322-83BD-5C570E4C4AD5}"/>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56A8E7-7037-4C30-8C70-910F83A1B6A0}"/>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B40641-E832-4911-B04E-269B88185CB2}"/>
              </a:ext>
            </a:extLst>
          </p:cNvPr>
          <p:cNvCxnSpPr/>
          <p:nvPr/>
        </p:nvCxnSpPr>
        <p:spPr>
          <a:xfrm>
            <a:off x="8714771" y="41467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BF04B5-BE0D-49D6-9AE8-35DE733C2B75}"/>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1887"/>
            <a:ext cx="106879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Three types of charts were used to explore the data: </a:t>
            </a:r>
          </a:p>
          <a:p>
            <a:pPr lvl="1">
              <a:lnSpc>
                <a:spcPct val="100000"/>
              </a:lnSpc>
              <a:spcBef>
                <a:spcPts val="1400"/>
              </a:spcBef>
            </a:pPr>
            <a:r>
              <a:rPr lang="en-US" sz="2000" dirty="0">
                <a:solidFill>
                  <a:schemeClr val="accent3">
                    <a:lumMod val="25000"/>
                  </a:schemeClr>
                </a:solidFill>
                <a:latin typeface="Abadi" panose="020B0604020104020204" pitchFamily="34" charset="0"/>
              </a:rPr>
              <a:t>Scatter plots to observe relationships between these variables and the color-coded landing outcome: </a:t>
            </a:r>
            <a:r>
              <a:rPr lang="en-CA" sz="2000" dirty="0">
                <a:solidFill>
                  <a:schemeClr val="accent3">
                    <a:lumMod val="25000"/>
                  </a:schemeClr>
                </a:solidFill>
                <a:latin typeface="Abadi" panose="020B0604020104020204" pitchFamily="34" charset="0"/>
              </a:rPr>
              <a:t>Flight Number vs. Launch Site, Payload vs. Launch Site, </a:t>
            </a:r>
            <a:r>
              <a:rPr lang="en-US" sz="2000" dirty="0">
                <a:solidFill>
                  <a:schemeClr val="accent3">
                    <a:lumMod val="25000"/>
                  </a:schemeClr>
                </a:solidFill>
                <a:latin typeface="Abadi" panose="020B0604020104020204" pitchFamily="34" charset="0"/>
              </a:rPr>
              <a:t>Flight number vs. Orbit type, and Payload vs. Orbit type. </a:t>
            </a:r>
          </a:p>
          <a:p>
            <a:pPr lvl="1">
              <a:lnSpc>
                <a:spcPct val="100000"/>
              </a:lnSpc>
              <a:spcBef>
                <a:spcPts val="1400"/>
              </a:spcBef>
            </a:pPr>
            <a:r>
              <a:rPr lang="en-US" sz="2000" dirty="0">
                <a:solidFill>
                  <a:schemeClr val="accent3">
                    <a:lumMod val="25000"/>
                  </a:schemeClr>
                </a:solidFill>
                <a:latin typeface="Abadi" panose="020B0604020104020204" pitchFamily="34" charset="0"/>
              </a:rPr>
              <a:t>A b</a:t>
            </a:r>
            <a:r>
              <a:rPr lang="en-CA" sz="2000" dirty="0" err="1">
                <a:solidFill>
                  <a:schemeClr val="accent3">
                    <a:lumMod val="25000"/>
                  </a:schemeClr>
                </a:solidFill>
                <a:latin typeface="Abadi" panose="020B0604020104020204" pitchFamily="34" charset="0"/>
              </a:rPr>
              <a:t>ar</a:t>
            </a:r>
            <a:r>
              <a:rPr lang="en-CA" sz="2000" dirty="0">
                <a:solidFill>
                  <a:schemeClr val="accent3">
                    <a:lumMod val="25000"/>
                  </a:schemeClr>
                </a:solidFill>
                <a:latin typeface="Abadi" panose="020B0604020104020204" pitchFamily="34" charset="0"/>
              </a:rPr>
              <a:t> chart</a:t>
            </a:r>
            <a:r>
              <a:rPr lang="en-US" sz="2000" dirty="0">
                <a:solidFill>
                  <a:schemeClr val="accent3">
                    <a:lumMod val="25000"/>
                  </a:schemeClr>
                </a:solidFill>
                <a:latin typeface="Abadi" panose="020B0604020104020204" pitchFamily="34" charset="0"/>
              </a:rPr>
              <a:t> to visually inspect the relationship between success rate and orbit type</a:t>
            </a:r>
          </a:p>
          <a:p>
            <a:pPr lvl="1">
              <a:lnSpc>
                <a:spcPct val="100000"/>
              </a:lnSpc>
              <a:spcBef>
                <a:spcPts val="1400"/>
              </a:spcBef>
            </a:pPr>
            <a:r>
              <a:rPr lang="en-US" sz="2000" dirty="0">
                <a:solidFill>
                  <a:schemeClr val="accent3">
                    <a:lumMod val="25000"/>
                  </a:schemeClr>
                </a:solidFill>
                <a:latin typeface="Abadi" panose="020B0604020104020204" pitchFamily="34" charset="0"/>
              </a:rPr>
              <a:t>A line chart to observe trends in average launch success rate per year</a:t>
            </a:r>
            <a:endParaRPr lang="en-US" sz="20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Feature engineering was achieved by one-hot encoding (creating dummies) of the categorical columns followed by their conversion to float type</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EDA with data visualization notebook: </a:t>
            </a:r>
            <a:r>
              <a:rPr lang="en-US" sz="2200" dirty="0">
                <a:solidFill>
                  <a:schemeClr val="accent3">
                    <a:lumMod val="25000"/>
                  </a:schemeClr>
                </a:solidFill>
                <a:latin typeface="Abadi" panose="020B0604020104020204" pitchFamily="34" charset="0"/>
                <a:hlinkClick r:id="rId3"/>
              </a:rPr>
              <a:t>https://github.com/mtejo/ibmcapstone/blob/main/SkillsNetwork_labs_module_2_jupyter-labs-eda-dataviz.ipynb-HMDTComplete.jupyterlite.ipynb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7356"/>
            <a:ext cx="10515601" cy="4730557"/>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SQL queries were performed to:</a:t>
            </a:r>
          </a:p>
          <a:p>
            <a:pPr lvl="1">
              <a:lnSpc>
                <a:spcPct val="100000"/>
              </a:lnSpc>
              <a:spcBef>
                <a:spcPts val="1400"/>
              </a:spcBef>
            </a:pPr>
            <a:r>
              <a:rPr lang="en-US" sz="1400" dirty="0">
                <a:solidFill>
                  <a:schemeClr val="accent3">
                    <a:lumMod val="25000"/>
                  </a:schemeClr>
                </a:solidFill>
                <a:latin typeface="Abadi"/>
              </a:rPr>
              <a:t>Obtain the names of the unique launch sites</a:t>
            </a:r>
          </a:p>
          <a:p>
            <a:pPr lvl="1">
              <a:lnSpc>
                <a:spcPct val="100000"/>
              </a:lnSpc>
              <a:spcBef>
                <a:spcPts val="1400"/>
              </a:spcBef>
            </a:pPr>
            <a:r>
              <a:rPr lang="en-US" sz="1400" dirty="0">
                <a:solidFill>
                  <a:schemeClr val="accent3">
                    <a:lumMod val="25000"/>
                  </a:schemeClr>
                </a:solidFill>
                <a:latin typeface="Abadi"/>
              </a:rPr>
              <a:t>Display 5 records where the launch site began with the string ‘CCA’</a:t>
            </a:r>
          </a:p>
          <a:p>
            <a:pPr lvl="1">
              <a:lnSpc>
                <a:spcPct val="100000"/>
              </a:lnSpc>
              <a:spcBef>
                <a:spcPts val="1400"/>
              </a:spcBef>
            </a:pPr>
            <a:r>
              <a:rPr lang="en-US" sz="1400" dirty="0">
                <a:solidFill>
                  <a:schemeClr val="accent3">
                    <a:lumMod val="25000"/>
                  </a:schemeClr>
                </a:solidFill>
                <a:latin typeface="Abadi"/>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a:rPr>
              <a:t>Display the average payload mass carried by booster version F9 v1.1</a:t>
            </a:r>
          </a:p>
          <a:p>
            <a:pPr lvl="1">
              <a:lnSpc>
                <a:spcPct val="100000"/>
              </a:lnSpc>
              <a:spcBef>
                <a:spcPts val="1400"/>
              </a:spcBef>
            </a:pPr>
            <a:r>
              <a:rPr lang="en-US" sz="1400" dirty="0">
                <a:solidFill>
                  <a:schemeClr val="accent3">
                    <a:lumMod val="25000"/>
                  </a:schemeClr>
                </a:solidFill>
                <a:latin typeface="Abadi"/>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a:rPr>
              <a:t>List the names of the boosters which had success in drone ship and had payload mass greater than 4000 but less than 6000</a:t>
            </a:r>
          </a:p>
          <a:p>
            <a:pPr lvl="1">
              <a:lnSpc>
                <a:spcPct val="100000"/>
              </a:lnSpc>
              <a:spcBef>
                <a:spcPts val="1400"/>
              </a:spcBef>
            </a:pPr>
            <a:r>
              <a:rPr lang="en-US" sz="1400" dirty="0">
                <a:solidFill>
                  <a:schemeClr val="accent3">
                    <a:lumMod val="25000"/>
                  </a:schemeClr>
                </a:solidFill>
                <a:latin typeface="Abadi"/>
              </a:rPr>
              <a:t>List the total number of successful and failed mission outcomes</a:t>
            </a:r>
          </a:p>
          <a:p>
            <a:pPr lvl="1">
              <a:lnSpc>
                <a:spcPct val="100000"/>
              </a:lnSpc>
              <a:spcBef>
                <a:spcPts val="1400"/>
              </a:spcBef>
            </a:pPr>
            <a:r>
              <a:rPr lang="en-US" sz="1400" dirty="0">
                <a:solidFill>
                  <a:schemeClr val="accent3">
                    <a:lumMod val="25000"/>
                  </a:schemeClr>
                </a:solidFill>
                <a:latin typeface="Abadi"/>
              </a:rPr>
              <a:t>List the names of the booster versions which have carried the maximum payload mass</a:t>
            </a:r>
          </a:p>
          <a:p>
            <a:pPr lvl="1">
              <a:lnSpc>
                <a:spcPct val="100000"/>
              </a:lnSpc>
              <a:spcBef>
                <a:spcPts val="1400"/>
              </a:spcBef>
            </a:pPr>
            <a:r>
              <a:rPr lang="en-US" sz="1400" dirty="0">
                <a:solidFill>
                  <a:schemeClr val="accent3">
                    <a:lumMod val="25000"/>
                  </a:schemeClr>
                </a:solidFill>
                <a:latin typeface="Abadi"/>
              </a:rPr>
              <a:t>List records with month, failure landing outcomes in drone ship, booster versions and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for the months of 2015</a:t>
            </a:r>
          </a:p>
          <a:p>
            <a:pPr lvl="1">
              <a:lnSpc>
                <a:spcPct val="100000"/>
              </a:lnSpc>
              <a:spcBef>
                <a:spcPts val="1400"/>
              </a:spcBef>
            </a:pPr>
            <a:r>
              <a:rPr lang="en-US" sz="1400" dirty="0">
                <a:solidFill>
                  <a:schemeClr val="accent3">
                    <a:lumMod val="25000"/>
                  </a:schemeClr>
                </a:solidFill>
                <a:latin typeface="Abadi"/>
              </a:rPr>
              <a:t>Rank the count of landing between the date 2010-06-04 and 2017-03-20, in descending order</a:t>
            </a:r>
          </a:p>
          <a:p>
            <a:pPr>
              <a:lnSpc>
                <a:spcPct val="100000"/>
              </a:lnSpc>
              <a:spcBef>
                <a:spcPts val="1400"/>
              </a:spcBef>
            </a:pPr>
            <a:r>
              <a:rPr lang="en-US" sz="1400" dirty="0">
                <a:solidFill>
                  <a:schemeClr val="accent3">
                    <a:lumMod val="25000"/>
                  </a:schemeClr>
                </a:solidFill>
                <a:latin typeface="Abadi" panose="020B0604020104020204" pitchFamily="34" charset="0"/>
              </a:rPr>
              <a:t>GitHub URL for EDA with SQL notebook: </a:t>
            </a:r>
            <a:r>
              <a:rPr lang="en-US" sz="1400" dirty="0">
                <a:solidFill>
                  <a:schemeClr val="accent3">
                    <a:lumMod val="25000"/>
                  </a:schemeClr>
                </a:solidFill>
                <a:latin typeface="Abadi" panose="020B0604020104020204" pitchFamily="34" charset="0"/>
                <a:hlinkClick r:id="rId3"/>
              </a:rPr>
              <a:t>https://github.com/mtejo/ibmcapstone/blob/main/jupyter-labs-eda-sql-coursera_sqllite-HMDTComplete.ipynb</a:t>
            </a:r>
            <a:endParaRPr lang="en-US" sz="14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9659"/>
            <a:ext cx="10515600" cy="47767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Folium, a map was created centered around the NASA Johnson Space Center in Houston, Texas, and a circle object was created around the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 objects with pop up labels were added to the map to locate the different launch sites based on their latitude and longitude coordinates</a:t>
            </a:r>
          </a:p>
          <a:p>
            <a:pPr>
              <a:lnSpc>
                <a:spcPct val="100000"/>
              </a:lnSpc>
              <a:spcBef>
                <a:spcPts val="1400"/>
              </a:spcBef>
            </a:pPr>
            <a:r>
              <a:rPr lang="en-US" sz="2200" dirty="0">
                <a:solidFill>
                  <a:schemeClr val="accent3">
                    <a:lumMod val="25000"/>
                  </a:schemeClr>
                </a:solidFill>
                <a:latin typeface="Abadi" panose="020B0604020104020204" pitchFamily="34" charset="0"/>
              </a:rPr>
              <a:t>Markers were created with a </a:t>
            </a:r>
            <a:r>
              <a:rPr lang="en-US" sz="2200" dirty="0" err="1">
                <a:solidFill>
                  <a:schemeClr val="accent3">
                    <a:lumMod val="25000"/>
                  </a:schemeClr>
                </a:solidFill>
                <a:latin typeface="Abadi" panose="020B0604020104020204" pitchFamily="34" charset="0"/>
              </a:rPr>
              <a:t>MarkerCluster</a:t>
            </a:r>
            <a:r>
              <a:rPr lang="en-US" sz="2200" dirty="0">
                <a:solidFill>
                  <a:schemeClr val="accent3">
                    <a:lumMod val="25000"/>
                  </a:schemeClr>
                </a:solidFill>
                <a:latin typeface="Abadi" panose="020B0604020104020204" pitchFamily="34" charset="0"/>
              </a:rPr>
              <a:t> object to show the result (success or failure) for all launch records, and allow the user to zoom in and out of the results  </a:t>
            </a:r>
          </a:p>
          <a:p>
            <a:pPr>
              <a:lnSpc>
                <a:spcPct val="100000"/>
              </a:lnSpc>
              <a:spcBef>
                <a:spcPts val="1400"/>
              </a:spcBef>
            </a:pPr>
            <a:r>
              <a:rPr lang="en-US" sz="2200" dirty="0">
                <a:solidFill>
                  <a:schemeClr val="accent3">
                    <a:lumMod val="25000"/>
                  </a:schemeClr>
                </a:solidFill>
                <a:latin typeface="Abadi" panose="020B0604020104020204" pitchFamily="34" charset="0"/>
              </a:rPr>
              <a:t>Line objects were created to showcase the distance from launch sites to different points of interest such as the nearest coastline point, railway, highway or city </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interactive map with Folium: </a:t>
            </a:r>
            <a:r>
              <a:rPr lang="en-US" sz="2200" dirty="0">
                <a:solidFill>
                  <a:schemeClr val="accent3">
                    <a:lumMod val="25000"/>
                  </a:schemeClr>
                </a:solidFill>
                <a:latin typeface="Abadi" panose="020B0604020104020204" pitchFamily="34" charset="0"/>
                <a:hlinkClick r:id="rId3"/>
              </a:rPr>
              <a:t>https://github.com/mtejo/ibmcapstone/blob/main/SkillsNetwork_labs_module_3_lab_jupyter_launch_site_location-HMDTCompleted.jupyterlite.ipynb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6566"/>
            <a:ext cx="10314302" cy="4660397"/>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SpaceX Launch Records Dashboard was created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allow for an interactive exploration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A dropdown menu was added to allow the user to see results for all launch sites combined, or for a particular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A pie chart was added to show the total successful launches per site when all sites are selected, or the percent of successful and unsuccessful launches per site when one site is selected</a:t>
            </a:r>
          </a:p>
          <a:p>
            <a:pPr>
              <a:lnSpc>
                <a:spcPct val="100000"/>
              </a:lnSpc>
              <a:spcBef>
                <a:spcPts val="1400"/>
              </a:spcBef>
            </a:pPr>
            <a:r>
              <a:rPr lang="en-US" sz="2200" dirty="0">
                <a:solidFill>
                  <a:schemeClr val="accent3">
                    <a:lumMod val="25000"/>
                  </a:schemeClr>
                </a:solidFill>
                <a:latin typeface="Abadi" panose="020B0604020104020204" pitchFamily="34" charset="0"/>
              </a:rPr>
              <a:t>A scatter plot of Payload Mass and Class was </a:t>
            </a:r>
            <a:r>
              <a:rPr lang="en-US" sz="2200" dirty="0" err="1">
                <a:solidFill>
                  <a:schemeClr val="accent3">
                    <a:lumMod val="25000"/>
                  </a:schemeClr>
                </a:solidFill>
                <a:latin typeface="Abadi" panose="020B0604020104020204" pitchFamily="34" charset="0"/>
              </a:rPr>
              <a:t>aincluded</a:t>
            </a:r>
            <a:r>
              <a:rPr lang="en-US" sz="2200" dirty="0">
                <a:solidFill>
                  <a:schemeClr val="accent3">
                    <a:lumMod val="25000"/>
                  </a:schemeClr>
                </a:solidFill>
                <a:latin typeface="Abadi" panose="020B0604020104020204" pitchFamily="34" charset="0"/>
              </a:rPr>
              <a:t>, additionally showing the booster versions in different colors, to explore the relationship between these variables</a:t>
            </a:r>
          </a:p>
          <a:p>
            <a:pPr>
              <a:lnSpc>
                <a:spcPct val="100000"/>
              </a:lnSpc>
              <a:spcBef>
                <a:spcPts val="1400"/>
              </a:spcBef>
            </a:pPr>
            <a:r>
              <a:rPr lang="en-US" sz="2200" dirty="0">
                <a:solidFill>
                  <a:schemeClr val="accent3">
                    <a:lumMod val="25000"/>
                  </a:schemeClr>
                </a:solidFill>
                <a:latin typeface="Abadi" panose="020B0604020104020204" pitchFamily="34" charset="0"/>
              </a:rPr>
              <a:t>A Payload Range slicer was added to allow the user to filter the results of the scatter plot  within selected limits of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t>
            </a:r>
            <a:r>
              <a:rPr lang="en-US" sz="2200" dirty="0">
                <a:solidFill>
                  <a:schemeClr val="accent3">
                    <a:lumMod val="25000"/>
                  </a:schemeClr>
                </a:solidFill>
                <a:latin typeface="Abadi" panose="020B0604020104020204" pitchFamily="34" charset="0"/>
                <a:hlinkClick r:id="rId3"/>
              </a:rPr>
              <a:t>https://github.com/mtejo/ibmcapstone/blob/main/spacex_dash_app-HMDTCompleted.py</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9888"/>
            <a:ext cx="4919590" cy="4537075"/>
          </a:xfrm>
          <a:prstGeom prst="rect">
            <a:avLst/>
          </a:prstGeom>
        </p:spPr>
        <p:txBody>
          <a:bodyPr>
            <a:normAutofit fontScale="77500" lnSpcReduction="20000"/>
          </a:bodyPr>
          <a:lstStyle/>
          <a:p>
            <a:pPr>
              <a:lnSpc>
                <a:spcPct val="100000"/>
              </a:lnSpc>
              <a:spcBef>
                <a:spcPts val="1400"/>
              </a:spcBef>
            </a:pPr>
            <a:r>
              <a:rPr lang="en-US" sz="2300" dirty="0">
                <a:solidFill>
                  <a:schemeClr val="accent3">
                    <a:lumMod val="25000"/>
                  </a:schemeClr>
                </a:solidFill>
                <a:latin typeface="Abadi" panose="020B0604020104020204" pitchFamily="34" charset="0"/>
              </a:rPr>
              <a:t>The </a:t>
            </a:r>
            <a:r>
              <a:rPr lang="en-US" sz="2300" dirty="0" err="1">
                <a:solidFill>
                  <a:schemeClr val="accent3">
                    <a:lumMod val="25000"/>
                  </a:schemeClr>
                </a:solidFill>
                <a:latin typeface="Abadi" panose="020B0604020104020204" pitchFamily="34" charset="0"/>
              </a:rPr>
              <a:t>dataframe</a:t>
            </a:r>
            <a:r>
              <a:rPr lang="en-US" sz="2300" dirty="0">
                <a:solidFill>
                  <a:schemeClr val="accent3">
                    <a:lumMod val="25000"/>
                  </a:schemeClr>
                </a:solidFill>
                <a:latin typeface="Abadi" panose="020B0604020104020204" pitchFamily="34" charset="0"/>
              </a:rPr>
              <a:t> was prepared for predictive analysis</a:t>
            </a:r>
          </a:p>
          <a:p>
            <a:pPr>
              <a:lnSpc>
                <a:spcPct val="100000"/>
              </a:lnSpc>
              <a:spcBef>
                <a:spcPts val="1400"/>
              </a:spcBef>
            </a:pPr>
            <a:r>
              <a:rPr lang="en-US" sz="2300" dirty="0">
                <a:solidFill>
                  <a:schemeClr val="accent3">
                    <a:lumMod val="25000"/>
                  </a:schemeClr>
                </a:solidFill>
                <a:latin typeface="Abadi" panose="020B0604020104020204" pitchFamily="34" charset="0"/>
              </a:rPr>
              <a:t>Four modelling algorithms were selected: logistic regression, support vector machine, decision trees, and k nearest neighbors</a:t>
            </a:r>
          </a:p>
          <a:p>
            <a:pPr>
              <a:lnSpc>
                <a:spcPct val="100000"/>
              </a:lnSpc>
              <a:spcBef>
                <a:spcPts val="1400"/>
              </a:spcBef>
            </a:pPr>
            <a:r>
              <a:rPr lang="en-US" sz="2300" dirty="0">
                <a:solidFill>
                  <a:schemeClr val="accent3">
                    <a:lumMod val="25000"/>
                  </a:schemeClr>
                </a:solidFill>
                <a:latin typeface="Abadi" panose="020B0604020104020204" pitchFamily="34" charset="0"/>
              </a:rPr>
              <a:t>For each model, the training set was used to train the model and obtain the best model parameters. The model was then evaluated using the test data. </a:t>
            </a:r>
          </a:p>
          <a:p>
            <a:pPr>
              <a:lnSpc>
                <a:spcPct val="100000"/>
              </a:lnSpc>
              <a:spcBef>
                <a:spcPts val="1400"/>
              </a:spcBef>
            </a:pPr>
            <a:r>
              <a:rPr lang="en-US" sz="2300" dirty="0">
                <a:solidFill>
                  <a:schemeClr val="accent3">
                    <a:lumMod val="25000"/>
                  </a:schemeClr>
                </a:solidFill>
                <a:latin typeface="Abadi" panose="020B0604020104020204" pitchFamily="34" charset="0"/>
              </a:rPr>
              <a:t>Models were compared based on their accuracy score and confusion matrix results    </a:t>
            </a:r>
          </a:p>
          <a:p>
            <a:pPr>
              <a:lnSpc>
                <a:spcPct val="100000"/>
              </a:lnSpc>
              <a:spcBef>
                <a:spcPts val="1400"/>
              </a:spcBef>
            </a:pPr>
            <a:r>
              <a:rPr lang="en-US" sz="2300" dirty="0">
                <a:solidFill>
                  <a:schemeClr val="accent3">
                    <a:lumMod val="25000"/>
                  </a:schemeClr>
                </a:solidFill>
                <a:latin typeface="Abadi" panose="020B0604020104020204" pitchFamily="34" charset="0"/>
              </a:rPr>
              <a:t>GitHub URL for predictive analysis lab: </a:t>
            </a:r>
            <a:r>
              <a:rPr lang="en-US" sz="2300" dirty="0">
                <a:solidFill>
                  <a:schemeClr val="accent3">
                    <a:lumMod val="25000"/>
                  </a:schemeClr>
                </a:solidFill>
                <a:latin typeface="Abadi" panose="020B0604020104020204" pitchFamily="34" charset="0"/>
                <a:hlinkClick r:id="rId3"/>
              </a:rPr>
              <a:t>https://github.com/mtejo/ibmcapstone/blob/main/SkillsNetwork_labs_module_4_SpaceX_Machine_Learning_Prediction_Part_5-HMDTCompleted.jupyterlite.ipynb</a:t>
            </a:r>
            <a:endParaRPr lang="en-US" sz="23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FEB58391-1DAB-4280-8DEB-6F2268FE8969}"/>
              </a:ext>
            </a:extLst>
          </p:cNvPr>
          <p:cNvSpPr txBox="1">
            <a:spLocks/>
          </p:cNvSpPr>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7" name="TextBox 6">
            <a:extLst>
              <a:ext uri="{FF2B5EF4-FFF2-40B4-BE49-F238E27FC236}">
                <a16:creationId xmlns:a16="http://schemas.microsoft.com/office/drawing/2014/main" id="{D05804C1-D2ED-4C2B-81A5-0564C2F2B5F1}"/>
              </a:ext>
            </a:extLst>
          </p:cNvPr>
          <p:cNvSpPr txBox="1"/>
          <p:nvPr/>
        </p:nvSpPr>
        <p:spPr>
          <a:xfrm>
            <a:off x="5985928" y="1784350"/>
            <a:ext cx="5472043"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Create Target Variable (Y) and feature (X) </a:t>
            </a:r>
            <a:r>
              <a:rPr lang="en-US" dirty="0" err="1">
                <a:solidFill>
                  <a:schemeClr val="bg1"/>
                </a:solidFill>
                <a:latin typeface="Abadi" panose="020B0604020104020204" pitchFamily="34" charset="0"/>
              </a:rPr>
              <a:t>dataframes</a:t>
            </a:r>
            <a:endParaRPr lang="en-US" dirty="0">
              <a:solidFill>
                <a:schemeClr val="bg1"/>
              </a:solidFill>
              <a:latin typeface="Abadi" panose="020B0604020104020204" pitchFamily="34" charset="0"/>
            </a:endParaRPr>
          </a:p>
        </p:txBody>
      </p:sp>
      <p:sp>
        <p:nvSpPr>
          <p:cNvPr id="8" name="TextBox 7">
            <a:extLst>
              <a:ext uri="{FF2B5EF4-FFF2-40B4-BE49-F238E27FC236}">
                <a16:creationId xmlns:a16="http://schemas.microsoft.com/office/drawing/2014/main" id="{ECE24E68-80C3-4C7F-9170-49481E8950C9}"/>
              </a:ext>
            </a:extLst>
          </p:cNvPr>
          <p:cNvSpPr txBox="1"/>
          <p:nvPr/>
        </p:nvSpPr>
        <p:spPr>
          <a:xfrm>
            <a:off x="6126036" y="2416194"/>
            <a:ext cx="5227887"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Standardize the features in the X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1A60916E-5450-438C-899E-B6A2F705F134}"/>
              </a:ext>
            </a:extLst>
          </p:cNvPr>
          <p:cNvSpPr txBox="1"/>
          <p:nvPr/>
        </p:nvSpPr>
        <p:spPr>
          <a:xfrm>
            <a:off x="6074011" y="3063012"/>
            <a:ext cx="5331936" cy="369332"/>
          </a:xfrm>
          <a:prstGeom prst="rect">
            <a:avLst/>
          </a:prstGeom>
          <a:solidFill>
            <a:srgbClr val="4472C4"/>
          </a:solidFill>
        </p:spPr>
        <p:txBody>
          <a:bodyPr wrap="square" rtlCol="0">
            <a:spAutoFit/>
          </a:bodyPr>
          <a:lstStyle/>
          <a:p>
            <a:pPr algn="ctr"/>
            <a:r>
              <a:rPr lang="en-US" b="0" i="0" dirty="0">
                <a:solidFill>
                  <a:schemeClr val="bg1"/>
                </a:solidFill>
                <a:effectLst/>
                <a:latin typeface="-apple-system"/>
              </a:rPr>
              <a:t>Split the </a:t>
            </a:r>
            <a:r>
              <a:rPr lang="en-US" b="0" i="0" dirty="0" err="1">
                <a:solidFill>
                  <a:schemeClr val="bg1"/>
                </a:solidFill>
                <a:effectLst/>
                <a:latin typeface="-apple-system"/>
              </a:rPr>
              <a:t>dataframes</a:t>
            </a:r>
            <a:r>
              <a:rPr lang="en-US" b="0" i="0" dirty="0">
                <a:solidFill>
                  <a:schemeClr val="bg1"/>
                </a:solidFill>
                <a:effectLst/>
                <a:latin typeface="-apple-system"/>
              </a:rPr>
              <a:t> X and Y into training and test data</a:t>
            </a:r>
            <a:endParaRPr lang="en-US" dirty="0">
              <a:solidFill>
                <a:schemeClr val="bg1"/>
              </a:solidFill>
              <a:latin typeface="Abadi" panose="020B0604020104020204" pitchFamily="34" charset="0"/>
            </a:endParaRPr>
          </a:p>
        </p:txBody>
      </p:sp>
      <p:sp>
        <p:nvSpPr>
          <p:cNvPr id="10" name="TextBox 9">
            <a:extLst>
              <a:ext uri="{FF2B5EF4-FFF2-40B4-BE49-F238E27FC236}">
                <a16:creationId xmlns:a16="http://schemas.microsoft.com/office/drawing/2014/main" id="{A48B934E-615A-4000-BBB1-F06C36EAB89B}"/>
              </a:ext>
            </a:extLst>
          </p:cNvPr>
          <p:cNvSpPr txBox="1"/>
          <p:nvPr/>
        </p:nvSpPr>
        <p:spPr>
          <a:xfrm>
            <a:off x="5910262" y="3735528"/>
            <a:ext cx="5583768"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model object and a dictionary of parameters</a:t>
            </a:r>
          </a:p>
        </p:txBody>
      </p:sp>
      <p:sp>
        <p:nvSpPr>
          <p:cNvPr id="11" name="TextBox 10">
            <a:extLst>
              <a:ext uri="{FF2B5EF4-FFF2-40B4-BE49-F238E27FC236}">
                <a16:creationId xmlns:a16="http://schemas.microsoft.com/office/drawing/2014/main" id="{A95ACF62-F292-4773-99D2-FAF1AA4563B5}"/>
              </a:ext>
            </a:extLst>
          </p:cNvPr>
          <p:cNvSpPr txBox="1"/>
          <p:nvPr/>
        </p:nvSpPr>
        <p:spPr>
          <a:xfrm>
            <a:off x="6264040" y="4413034"/>
            <a:ext cx="502157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Use </a:t>
            </a:r>
            <a:r>
              <a:rPr lang="en-US" dirty="0" err="1">
                <a:solidFill>
                  <a:schemeClr val="bg1"/>
                </a:solidFill>
                <a:latin typeface="Abadi" panose="020B0604020104020204" pitchFamily="34" charset="0"/>
              </a:rPr>
              <a:t>Gridsearch</a:t>
            </a:r>
            <a:r>
              <a:rPr lang="en-US" dirty="0">
                <a:solidFill>
                  <a:schemeClr val="bg1"/>
                </a:solidFill>
                <a:latin typeface="Abadi" panose="020B0604020104020204" pitchFamily="34" charset="0"/>
              </a:rPr>
              <a:t> to fit the model on the training set and save the model with the best parameters</a:t>
            </a:r>
          </a:p>
        </p:txBody>
      </p:sp>
      <p:sp>
        <p:nvSpPr>
          <p:cNvPr id="12" name="TextBox 11">
            <a:extLst>
              <a:ext uri="{FF2B5EF4-FFF2-40B4-BE49-F238E27FC236}">
                <a16:creationId xmlns:a16="http://schemas.microsoft.com/office/drawing/2014/main" id="{8674ED8C-CC4F-4815-8D97-71D0748B70C1}"/>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the accuracy of the model on the test data,  plot the confusion matrix, and compare results</a:t>
            </a:r>
          </a:p>
        </p:txBody>
      </p:sp>
      <p:cxnSp>
        <p:nvCxnSpPr>
          <p:cNvPr id="13" name="Straight Arrow Connector 12">
            <a:extLst>
              <a:ext uri="{FF2B5EF4-FFF2-40B4-BE49-F238E27FC236}">
                <a16:creationId xmlns:a16="http://schemas.microsoft.com/office/drawing/2014/main" id="{D2CF9B15-7311-4E60-B06D-216EC4E94F57}"/>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7841BD-CAC5-46D0-BDFF-EF285ECBF413}"/>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EC4240-90F6-48DF-8100-C33FB197B319}"/>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78BE7E-D3D0-4B41-8E21-A26A74DEC58C}"/>
              </a:ext>
            </a:extLst>
          </p:cNvPr>
          <p:cNvCxnSpPr/>
          <p:nvPr/>
        </p:nvCxnSpPr>
        <p:spPr>
          <a:xfrm>
            <a:off x="8714771" y="41467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D3DBBA-6A62-4C68-AB4B-698899FBA850}"/>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5114925"/>
            <a:ext cx="10420638" cy="131228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similar patter is observed for the three launch sites: as flight numbers increases, there tends to be more successful landings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387FB845-E977-4A29-A00F-35B9A3242463}"/>
              </a:ext>
            </a:extLst>
          </p:cNvPr>
          <p:cNvPicPr>
            <a:picLocks noChangeAspect="1"/>
          </p:cNvPicPr>
          <p:nvPr/>
        </p:nvPicPr>
        <p:blipFill>
          <a:blip r:embed="rId3"/>
          <a:stretch>
            <a:fillRect/>
          </a:stretch>
        </p:blipFill>
        <p:spPr>
          <a:xfrm>
            <a:off x="770011" y="1557117"/>
            <a:ext cx="10560804" cy="331968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Content Placeholder 2">
            <a:extLst>
              <a:ext uri="{FF2B5EF4-FFF2-40B4-BE49-F238E27FC236}">
                <a16:creationId xmlns:a16="http://schemas.microsoft.com/office/drawing/2014/main" id="{C2850B74-51E6-4363-93FA-9C8575DD00BC}"/>
              </a:ext>
            </a:extLst>
          </p:cNvPr>
          <p:cNvSpPr txBox="1">
            <a:spLocks/>
          </p:cNvSpPr>
          <p:nvPr/>
        </p:nvSpPr>
        <p:spPr>
          <a:xfrm>
            <a:off x="864973" y="4910950"/>
            <a:ext cx="10420638" cy="162103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A similar patter is observed for the three launch sites: as payload mass increases, there tends to be more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VAFB-SLC launch site does not have launches with payload mass heavier than 10000 kg</a:t>
            </a:r>
          </a:p>
        </p:txBody>
      </p:sp>
      <p:pic>
        <p:nvPicPr>
          <p:cNvPr id="9" name="Picture 8">
            <a:extLst>
              <a:ext uri="{FF2B5EF4-FFF2-40B4-BE49-F238E27FC236}">
                <a16:creationId xmlns:a16="http://schemas.microsoft.com/office/drawing/2014/main" id="{AA20AF6B-9D44-442B-ABAD-872C6C3BCF7B}"/>
              </a:ext>
            </a:extLst>
          </p:cNvPr>
          <p:cNvPicPr>
            <a:picLocks noChangeAspect="1"/>
          </p:cNvPicPr>
          <p:nvPr/>
        </p:nvPicPr>
        <p:blipFill>
          <a:blip r:embed="rId3"/>
          <a:stretch>
            <a:fillRect/>
          </a:stretch>
        </p:blipFill>
        <p:spPr>
          <a:xfrm>
            <a:off x="770011" y="1538065"/>
            <a:ext cx="10557016" cy="331962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864FBDE-E058-432C-A152-0D4D8918B61A}"/>
              </a:ext>
            </a:extLst>
          </p:cNvPr>
          <p:cNvPicPr>
            <a:picLocks noChangeAspect="1"/>
          </p:cNvPicPr>
          <p:nvPr/>
        </p:nvPicPr>
        <p:blipFill>
          <a:blip r:embed="rId3"/>
          <a:stretch>
            <a:fillRect/>
          </a:stretch>
        </p:blipFill>
        <p:spPr>
          <a:xfrm>
            <a:off x="770010" y="1628523"/>
            <a:ext cx="8383515" cy="3353407"/>
          </a:xfrm>
          <a:prstGeom prst="rect">
            <a:avLst/>
          </a:prstGeom>
        </p:spPr>
      </p:pic>
      <p:sp>
        <p:nvSpPr>
          <p:cNvPr id="7" name="Content Placeholder 2">
            <a:extLst>
              <a:ext uri="{FF2B5EF4-FFF2-40B4-BE49-F238E27FC236}">
                <a16:creationId xmlns:a16="http://schemas.microsoft.com/office/drawing/2014/main" id="{82D0EFD9-4101-48CE-8C8B-89E355DBDC4A}"/>
              </a:ext>
            </a:extLst>
          </p:cNvPr>
          <p:cNvSpPr txBox="1">
            <a:spLocks/>
          </p:cNvSpPr>
          <p:nvPr/>
        </p:nvSpPr>
        <p:spPr>
          <a:xfrm>
            <a:off x="864973" y="5114925"/>
            <a:ext cx="10420638" cy="131228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is no apparent relationship between the altitude of the orbit and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The orbit types with the greatest success rates are ES-L1, GEO, HEO and SSO</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B4EE73E-CA80-4D86-97CC-15EE950A1AA0}"/>
              </a:ext>
            </a:extLst>
          </p:cNvPr>
          <p:cNvPicPr>
            <a:picLocks noChangeAspect="1"/>
          </p:cNvPicPr>
          <p:nvPr/>
        </p:nvPicPr>
        <p:blipFill>
          <a:blip r:embed="rId3"/>
          <a:stretch>
            <a:fillRect/>
          </a:stretch>
        </p:blipFill>
        <p:spPr>
          <a:xfrm>
            <a:off x="770011" y="1642841"/>
            <a:ext cx="10607774" cy="3357784"/>
          </a:xfrm>
          <a:prstGeom prst="rect">
            <a:avLst/>
          </a:prstGeom>
        </p:spPr>
      </p:pic>
      <p:sp>
        <p:nvSpPr>
          <p:cNvPr id="7" name="Content Placeholder 2">
            <a:extLst>
              <a:ext uri="{FF2B5EF4-FFF2-40B4-BE49-F238E27FC236}">
                <a16:creationId xmlns:a16="http://schemas.microsoft.com/office/drawing/2014/main" id="{CD7D55F4-43F2-493B-9CCA-AD8AFDEE3219}"/>
              </a:ext>
            </a:extLst>
          </p:cNvPr>
          <p:cNvSpPr txBox="1">
            <a:spLocks/>
          </p:cNvSpPr>
          <p:nvPr/>
        </p:nvSpPr>
        <p:spPr>
          <a:xfrm>
            <a:off x="864973" y="5114925"/>
            <a:ext cx="10420638" cy="131228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For some orbits like LEO and PO success rate tends to increase with number of flights, but for other orbit types like ISS and GTO no relationship is evident</a:t>
            </a:r>
          </a:p>
          <a:p>
            <a:pPr>
              <a:lnSpc>
                <a:spcPct val="100000"/>
              </a:lnSpc>
              <a:spcBef>
                <a:spcPts val="1400"/>
              </a:spcBef>
            </a:pPr>
            <a:r>
              <a:rPr lang="en-US" sz="2200" dirty="0">
                <a:solidFill>
                  <a:schemeClr val="accent3">
                    <a:lumMod val="25000"/>
                  </a:schemeClr>
                </a:solidFill>
                <a:latin typeface="Abadi" panose="020B0604020104020204" pitchFamily="34" charset="0"/>
              </a:rPr>
              <a:t>The orbit types with the greatest success rates ES-L1, GEO, HEO and SSO have only 5 or fewer flights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E809ECBE-B0CB-4409-8C75-95BB29A2365A}"/>
              </a:ext>
            </a:extLst>
          </p:cNvPr>
          <p:cNvPicPr>
            <a:picLocks noChangeAspect="1"/>
          </p:cNvPicPr>
          <p:nvPr/>
        </p:nvPicPr>
        <p:blipFill>
          <a:blip r:embed="rId3"/>
          <a:stretch>
            <a:fillRect/>
          </a:stretch>
        </p:blipFill>
        <p:spPr>
          <a:xfrm>
            <a:off x="770010" y="1676178"/>
            <a:ext cx="10600825" cy="3372072"/>
          </a:xfrm>
          <a:prstGeom prst="rect">
            <a:avLst/>
          </a:prstGeom>
        </p:spPr>
      </p:pic>
      <p:sp>
        <p:nvSpPr>
          <p:cNvPr id="7" name="Content Placeholder 2">
            <a:extLst>
              <a:ext uri="{FF2B5EF4-FFF2-40B4-BE49-F238E27FC236}">
                <a16:creationId xmlns:a16="http://schemas.microsoft.com/office/drawing/2014/main" id="{1878CE95-63A9-44AE-BF3F-FE635F2CFEE9}"/>
              </a:ext>
            </a:extLst>
          </p:cNvPr>
          <p:cNvSpPr txBox="1">
            <a:spLocks/>
          </p:cNvSpPr>
          <p:nvPr/>
        </p:nvSpPr>
        <p:spPr>
          <a:xfrm>
            <a:off x="864973" y="5114925"/>
            <a:ext cx="10420638" cy="131228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for orbit types LEO, ISS and PO increases with payload mass, but for the GTO orbit no relationship is evident</a:t>
            </a:r>
          </a:p>
          <a:p>
            <a:pPr>
              <a:lnSpc>
                <a:spcPct val="100000"/>
              </a:lnSpc>
              <a:spcBef>
                <a:spcPts val="1400"/>
              </a:spcBef>
            </a:pPr>
            <a:r>
              <a:rPr lang="en-US" sz="2200" dirty="0">
                <a:solidFill>
                  <a:schemeClr val="accent3">
                    <a:lumMod val="25000"/>
                  </a:schemeClr>
                </a:solidFill>
                <a:latin typeface="Abadi" panose="020B0604020104020204" pitchFamily="34" charset="0"/>
              </a:rPr>
              <a:t>The orbit types with the greatest success rates ES-L1, GEO, HEO and SSO have payload masses of around 6000 kg or less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584A7176-AB58-4458-B971-3B6E6C2EEDAF}"/>
              </a:ext>
            </a:extLst>
          </p:cNvPr>
          <p:cNvPicPr>
            <a:picLocks noChangeAspect="1"/>
          </p:cNvPicPr>
          <p:nvPr/>
        </p:nvPicPr>
        <p:blipFill>
          <a:blip r:embed="rId3"/>
          <a:stretch>
            <a:fillRect/>
          </a:stretch>
        </p:blipFill>
        <p:spPr>
          <a:xfrm>
            <a:off x="864973" y="1623760"/>
            <a:ext cx="9154803" cy="3610479"/>
          </a:xfrm>
          <a:prstGeom prst="rect">
            <a:avLst/>
          </a:prstGeom>
        </p:spPr>
      </p:pic>
      <p:sp>
        <p:nvSpPr>
          <p:cNvPr id="7" name="Content Placeholder 2">
            <a:extLst>
              <a:ext uri="{FF2B5EF4-FFF2-40B4-BE49-F238E27FC236}">
                <a16:creationId xmlns:a16="http://schemas.microsoft.com/office/drawing/2014/main" id="{05B678DF-93C0-4DD0-8F9F-F1229E5C5AE9}"/>
              </a:ext>
            </a:extLst>
          </p:cNvPr>
          <p:cNvSpPr txBox="1">
            <a:spLocks/>
          </p:cNvSpPr>
          <p:nvPr/>
        </p:nvSpPr>
        <p:spPr>
          <a:xfrm>
            <a:off x="864973" y="5410200"/>
            <a:ext cx="10420638" cy="101701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Since 2013 there has been an overall increase in average success rate per year </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Falcon 9 rockets are launched by SpaceX from the four following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DB12B9A-9D51-4FF0-A16C-7070FDCF7AEA}"/>
              </a:ext>
            </a:extLst>
          </p:cNvPr>
          <p:cNvPicPr>
            <a:picLocks noChangeAspect="1"/>
          </p:cNvPicPr>
          <p:nvPr/>
        </p:nvPicPr>
        <p:blipFill>
          <a:blip r:embed="rId3"/>
          <a:stretch>
            <a:fillRect/>
          </a:stretch>
        </p:blipFill>
        <p:spPr>
          <a:xfrm>
            <a:off x="770011" y="3058846"/>
            <a:ext cx="2088419" cy="296672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1449"/>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five records belong to the launch site CCAFS LC-40: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3B22B63-F5E8-4DCE-9CE4-BA26E00F77BC}"/>
              </a:ext>
            </a:extLst>
          </p:cNvPr>
          <p:cNvPicPr>
            <a:picLocks noChangeAspect="1"/>
          </p:cNvPicPr>
          <p:nvPr/>
        </p:nvPicPr>
        <p:blipFill>
          <a:blip r:embed="rId3"/>
          <a:stretch>
            <a:fillRect/>
          </a:stretch>
        </p:blipFill>
        <p:spPr>
          <a:xfrm>
            <a:off x="881521" y="2669852"/>
            <a:ext cx="8295930" cy="387634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that has been carried by SpaceX rockets for all launches for their NASA (CRS) customer is over 45000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A0DCB36-4B6A-4FEF-884D-915B7750EAE6}"/>
              </a:ext>
            </a:extLst>
          </p:cNvPr>
          <p:cNvPicPr>
            <a:picLocks noChangeAspect="1"/>
          </p:cNvPicPr>
          <p:nvPr/>
        </p:nvPicPr>
        <p:blipFill>
          <a:blip r:embed="rId3"/>
          <a:stretch>
            <a:fillRect/>
          </a:stretch>
        </p:blipFill>
        <p:spPr>
          <a:xfrm>
            <a:off x="906238" y="3257257"/>
            <a:ext cx="4059862" cy="104711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that has been carried by the booster version F9 v1.1 is just over 2900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84E6BBD-5D68-4EA1-B96A-B5ED4D8A76F8}"/>
              </a:ext>
            </a:extLst>
          </p:cNvPr>
          <p:cNvPicPr>
            <a:picLocks noChangeAspect="1"/>
          </p:cNvPicPr>
          <p:nvPr/>
        </p:nvPicPr>
        <p:blipFill>
          <a:blip r:embed="rId3"/>
          <a:stretch>
            <a:fillRect/>
          </a:stretch>
        </p:blipFill>
        <p:spPr>
          <a:xfrm>
            <a:off x="943833" y="3313013"/>
            <a:ext cx="4337485" cy="87984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The date when the first successful landing outcome on ground pad was achieved was Dec 22</a:t>
            </a:r>
            <a:r>
              <a:rPr lang="en-US" sz="2200" baseline="30000" dirty="0">
                <a:solidFill>
                  <a:schemeClr val="accent3">
                    <a:lumMod val="25000"/>
                  </a:schemeClr>
                </a:solidFill>
                <a:latin typeface="Abadi" panose="020B0604020104020204" pitchFamily="34" charset="0"/>
              </a:rPr>
              <a:t>nd</a:t>
            </a:r>
            <a:r>
              <a:rPr lang="en-US" sz="2200" dirty="0">
                <a:solidFill>
                  <a:schemeClr val="accent3">
                    <a:lumMod val="25000"/>
                  </a:schemeClr>
                </a:solidFill>
                <a:latin typeface="Abadi" panose="020B0604020104020204" pitchFamily="34" charset="0"/>
              </a:rPr>
              <a:t>, 2015: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3F7260B-899C-49D9-BA85-7C33E79CA655}"/>
              </a:ext>
            </a:extLst>
          </p:cNvPr>
          <p:cNvPicPr>
            <a:picLocks noChangeAspect="1"/>
          </p:cNvPicPr>
          <p:nvPr/>
        </p:nvPicPr>
        <p:blipFill>
          <a:blip r:embed="rId3"/>
          <a:stretch>
            <a:fillRect/>
          </a:stretch>
        </p:blipFill>
        <p:spPr>
          <a:xfrm>
            <a:off x="848768" y="3301942"/>
            <a:ext cx="1894432" cy="11787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following four booster versions carrying a payload mass larger than 4000 kg but smaller than 6000 kg have successfully landed on drone ships: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B023D23-B0A5-4635-A512-08F83BFA83ED}"/>
              </a:ext>
            </a:extLst>
          </p:cNvPr>
          <p:cNvPicPr>
            <a:picLocks noChangeAspect="1"/>
          </p:cNvPicPr>
          <p:nvPr/>
        </p:nvPicPr>
        <p:blipFill>
          <a:blip r:embed="rId3"/>
          <a:stretch>
            <a:fillRect/>
          </a:stretch>
        </p:blipFill>
        <p:spPr>
          <a:xfrm>
            <a:off x="910157" y="3580536"/>
            <a:ext cx="4531638" cy="259678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failed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Mission Outcome of SpaceX launches has been largely successful except for one case of a Failure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F5CFB13-7F50-4F19-A4F9-C006FF5D2DAD}"/>
              </a:ext>
            </a:extLst>
          </p:cNvPr>
          <p:cNvPicPr>
            <a:picLocks noChangeAspect="1"/>
          </p:cNvPicPr>
          <p:nvPr/>
        </p:nvPicPr>
        <p:blipFill>
          <a:blip r:embed="rId3"/>
          <a:stretch>
            <a:fillRect/>
          </a:stretch>
        </p:blipFill>
        <p:spPr>
          <a:xfrm>
            <a:off x="881688" y="3228277"/>
            <a:ext cx="4723288" cy="264841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279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12 booster versions listed on the right-side table have all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3242EC1-4A7A-49EE-9143-C5DB1227FD5C}"/>
              </a:ext>
            </a:extLst>
          </p:cNvPr>
          <p:cNvPicPr>
            <a:picLocks noChangeAspect="1"/>
          </p:cNvPicPr>
          <p:nvPr/>
        </p:nvPicPr>
        <p:blipFill>
          <a:blip r:embed="rId3"/>
          <a:stretch>
            <a:fillRect/>
          </a:stretch>
        </p:blipFill>
        <p:spPr>
          <a:xfrm>
            <a:off x="6385665" y="1434622"/>
            <a:ext cx="1632062" cy="52707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0298"/>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records displaying the month, failure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booster version and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of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April and October 2015 two booster versions launched from the CCAFS LC-40 launch site failed to land in a drone ship: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517F6CF-81D2-47A1-8084-96AFA7924CB9}"/>
              </a:ext>
            </a:extLst>
          </p:cNvPr>
          <p:cNvPicPr>
            <a:picLocks noChangeAspect="1"/>
          </p:cNvPicPr>
          <p:nvPr/>
        </p:nvPicPr>
        <p:blipFill>
          <a:blip r:embed="rId3"/>
          <a:stretch>
            <a:fillRect/>
          </a:stretch>
        </p:blipFill>
        <p:spPr>
          <a:xfrm>
            <a:off x="868390" y="3910396"/>
            <a:ext cx="9123103" cy="200367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3112"/>
            <a:ext cx="5441219" cy="469385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Between 2010-06-04 and 2017-03-20, there were ten cases where landing was not attempted. There were five cases each of successful landings in ground pads and drone ships, and five cases of failed landings in drone ships. </a:t>
            </a:r>
          </a:p>
          <a:p>
            <a:pPr>
              <a:lnSpc>
                <a:spcPct val="100000"/>
              </a:lnSpc>
              <a:spcBef>
                <a:spcPts val="1400"/>
              </a:spcBef>
            </a:pPr>
            <a:r>
              <a:rPr lang="en-US" sz="2200" dirty="0">
                <a:solidFill>
                  <a:schemeClr val="accent3">
                    <a:lumMod val="25000"/>
                  </a:schemeClr>
                </a:solidFill>
                <a:latin typeface="Abadi" panose="020B0604020104020204" pitchFamily="34" charset="0"/>
              </a:rPr>
              <a:t>Other landing outcomes had 3 or fewer cases.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2ABE108A-2AAB-4E00-8903-5580CE0CC340}"/>
              </a:ext>
            </a:extLst>
          </p:cNvPr>
          <p:cNvPicPr>
            <a:picLocks noChangeAspect="1"/>
          </p:cNvPicPr>
          <p:nvPr/>
        </p:nvPicPr>
        <p:blipFill>
          <a:blip r:embed="rId3"/>
          <a:stretch>
            <a:fillRect/>
          </a:stretch>
        </p:blipFill>
        <p:spPr>
          <a:xfrm>
            <a:off x="6624401" y="1588642"/>
            <a:ext cx="4745137" cy="38643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52728"/>
            <a:ext cx="2183502" cy="4014216"/>
          </a:xfrm>
          <a:prstGeom prst="rect">
            <a:avLst/>
          </a:prstGeom>
        </p:spPr>
        <p:txBody>
          <a:bodyPr lIns="91440" tIns="45720" rIns="91440" bIns="45720" anchor="t">
            <a:normAutofit fontScale="77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launch sites are in close proximity to the coast</a:t>
            </a:r>
          </a:p>
          <a:p>
            <a:pPr>
              <a:lnSpc>
                <a:spcPct val="100000"/>
              </a:lnSpc>
              <a:spcBef>
                <a:spcPts val="1400"/>
              </a:spcBef>
            </a:pPr>
            <a:r>
              <a:rPr lang="en-US" sz="2200" dirty="0">
                <a:solidFill>
                  <a:schemeClr val="accent3">
                    <a:lumMod val="25000"/>
                  </a:schemeClr>
                </a:solidFill>
                <a:latin typeface="Abadi"/>
              </a:rPr>
              <a:t>Launch site VAFB SLC-4E is located in the Pacific coast of the USA </a:t>
            </a:r>
          </a:p>
          <a:p>
            <a:pPr>
              <a:lnSpc>
                <a:spcPct val="100000"/>
              </a:lnSpc>
              <a:spcBef>
                <a:spcPts val="1400"/>
              </a:spcBef>
            </a:pPr>
            <a:r>
              <a:rPr lang="en-US" sz="2200" dirty="0">
                <a:solidFill>
                  <a:schemeClr val="accent3">
                    <a:lumMod val="25000"/>
                  </a:schemeClr>
                </a:solidFill>
                <a:latin typeface="Abadi"/>
              </a:rPr>
              <a:t>The remaining three launch sites are located in the Atlantic coast of the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6" name="Picture 5">
            <a:extLst>
              <a:ext uri="{FF2B5EF4-FFF2-40B4-BE49-F238E27FC236}">
                <a16:creationId xmlns:a16="http://schemas.microsoft.com/office/drawing/2014/main" id="{16A34E71-5612-443D-8A84-D98936A10834}"/>
              </a:ext>
            </a:extLst>
          </p:cNvPr>
          <p:cNvPicPr>
            <a:picLocks noChangeAspect="1"/>
          </p:cNvPicPr>
          <p:nvPr/>
        </p:nvPicPr>
        <p:blipFill>
          <a:blip r:embed="rId3"/>
          <a:stretch>
            <a:fillRect/>
          </a:stretch>
        </p:blipFill>
        <p:spPr>
          <a:xfrm>
            <a:off x="3136392" y="1660183"/>
            <a:ext cx="8285598" cy="5015451"/>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996696"/>
            <a:ext cx="1773165" cy="392772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CCAFS LC-40 and CCAFS SLC-40 are in close proximity of each other</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in the Atlantic coast of the USA</a:t>
            </a:r>
          </a:p>
        </p:txBody>
      </p:sp>
      <p:pic>
        <p:nvPicPr>
          <p:cNvPr id="7" name="Picture 6">
            <a:extLst>
              <a:ext uri="{FF2B5EF4-FFF2-40B4-BE49-F238E27FC236}">
                <a16:creationId xmlns:a16="http://schemas.microsoft.com/office/drawing/2014/main" id="{6CA8E1C3-E1F5-4EDA-B559-048DA3330EB3}"/>
              </a:ext>
            </a:extLst>
          </p:cNvPr>
          <p:cNvPicPr>
            <a:picLocks noChangeAspect="1"/>
          </p:cNvPicPr>
          <p:nvPr/>
        </p:nvPicPr>
        <p:blipFill>
          <a:blip r:embed="rId3"/>
          <a:stretch>
            <a:fillRect/>
          </a:stretch>
        </p:blipFill>
        <p:spPr>
          <a:xfrm>
            <a:off x="3054096" y="1534264"/>
            <a:ext cx="8403876" cy="5047873"/>
          </a:xfrm>
          <a:prstGeom prst="rect">
            <a:avLst/>
          </a:prstGeom>
        </p:spPr>
      </p:pic>
    </p:spTree>
    <p:extLst>
      <p:ext uri="{BB962C8B-B14F-4D97-AF65-F5344CB8AC3E}">
        <p14:creationId xmlns:p14="http://schemas.microsoft.com/office/powerpoint/2010/main" val="3328666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932688"/>
            <a:ext cx="2229221" cy="4585907"/>
          </a:xfrm>
          <a:prstGeom prst="rect">
            <a:avLst/>
          </a:prstGeom>
        </p:spPr>
        <p:txBody>
          <a:bodyPr lIns="91440" tIns="45720" rIns="91440" bIns="45720" anchor="t">
            <a:normAutofit fontScale="925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Most launches have taken place at  launch sites in the Atlantic coast of the USA</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Only 10 launches have been recorded in the Pacific coast launch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and Number of launches</a:t>
            </a:r>
          </a:p>
        </p:txBody>
      </p:sp>
      <p:pic>
        <p:nvPicPr>
          <p:cNvPr id="4" name="Picture 3">
            <a:extLst>
              <a:ext uri="{FF2B5EF4-FFF2-40B4-BE49-F238E27FC236}">
                <a16:creationId xmlns:a16="http://schemas.microsoft.com/office/drawing/2014/main" id="{773FEC67-79D5-4B88-A268-3F9F6176FE96}"/>
              </a:ext>
            </a:extLst>
          </p:cNvPr>
          <p:cNvPicPr>
            <a:picLocks noChangeAspect="1"/>
          </p:cNvPicPr>
          <p:nvPr/>
        </p:nvPicPr>
        <p:blipFill>
          <a:blip r:embed="rId3"/>
          <a:stretch>
            <a:fillRect/>
          </a:stretch>
        </p:blipFill>
        <p:spPr>
          <a:xfrm>
            <a:off x="3121479" y="1527047"/>
            <a:ext cx="8300510" cy="500041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813174"/>
            <a:ext cx="1868415"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10 out of the 13 launch records at the KSC LC-39A launch site had a successful landing</a:t>
            </a:r>
          </a:p>
          <a:p>
            <a:pPr>
              <a:lnSpc>
                <a:spcPct val="100000"/>
              </a:lnSpc>
              <a:spcBef>
                <a:spcPts val="1400"/>
              </a:spcBef>
            </a:pPr>
            <a:endParaRPr lang="en-US" sz="2200"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site KSC LC-39A</a:t>
            </a:r>
          </a:p>
        </p:txBody>
      </p:sp>
      <p:pic>
        <p:nvPicPr>
          <p:cNvPr id="9" name="Picture 8">
            <a:extLst>
              <a:ext uri="{FF2B5EF4-FFF2-40B4-BE49-F238E27FC236}">
                <a16:creationId xmlns:a16="http://schemas.microsoft.com/office/drawing/2014/main" id="{B9770579-15AA-4090-A66D-9A02130AA3C7}"/>
              </a:ext>
            </a:extLst>
          </p:cNvPr>
          <p:cNvPicPr>
            <a:picLocks noChangeAspect="1"/>
          </p:cNvPicPr>
          <p:nvPr/>
        </p:nvPicPr>
        <p:blipFill>
          <a:blip r:embed="rId3"/>
          <a:stretch>
            <a:fillRect/>
          </a:stretch>
        </p:blipFill>
        <p:spPr>
          <a:xfrm>
            <a:off x="2957884" y="1410132"/>
            <a:ext cx="8464105" cy="5087815"/>
          </a:xfrm>
          <a:prstGeom prst="rect">
            <a:avLst/>
          </a:prstGeom>
        </p:spPr>
      </p:pic>
    </p:spTree>
    <p:extLst>
      <p:ext uri="{BB962C8B-B14F-4D97-AF65-F5344CB8AC3E}">
        <p14:creationId xmlns:p14="http://schemas.microsoft.com/office/powerpoint/2010/main" val="2701402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950024"/>
            <a:ext cx="1991478" cy="431482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All launch sites are close to the coast and far away from city centers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KSC LC-39A launch site is 0.72 km away from the nearest railway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of launch sites</a:t>
            </a:r>
          </a:p>
        </p:txBody>
      </p:sp>
      <p:pic>
        <p:nvPicPr>
          <p:cNvPr id="4" name="Picture 3">
            <a:extLst>
              <a:ext uri="{FF2B5EF4-FFF2-40B4-BE49-F238E27FC236}">
                <a16:creationId xmlns:a16="http://schemas.microsoft.com/office/drawing/2014/main" id="{08EC575C-A630-40AC-9B36-C8D0CB297B01}"/>
              </a:ext>
            </a:extLst>
          </p:cNvPr>
          <p:cNvPicPr>
            <a:picLocks noChangeAspect="1"/>
          </p:cNvPicPr>
          <p:nvPr/>
        </p:nvPicPr>
        <p:blipFill>
          <a:blip r:embed="rId3"/>
          <a:stretch>
            <a:fillRect/>
          </a:stretch>
        </p:blipFill>
        <p:spPr>
          <a:xfrm>
            <a:off x="2908462" y="1399810"/>
            <a:ext cx="8513528" cy="513812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29304"/>
            <a:ext cx="10237127" cy="46900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a:spcBef>
                <a:spcPts val="1400"/>
              </a:spcBef>
              <a:spcAft>
                <a:spcPts val="0"/>
              </a:spcAft>
            </a:pPr>
            <a:r>
              <a:rPr lang="en-CA" sz="2200" dirty="0">
                <a:solidFill>
                  <a:schemeClr val="accent3">
                    <a:lumMod val="25000"/>
                  </a:schemeClr>
                </a:solidFill>
                <a:latin typeface="Abadi" panose="020B0604020104020204" pitchFamily="34" charset="0"/>
              </a:rPr>
              <a:t>Our company </a:t>
            </a:r>
            <a:r>
              <a:rPr lang="en-CA" sz="2200" dirty="0" err="1">
                <a:solidFill>
                  <a:schemeClr val="accent3">
                    <a:lumMod val="25000"/>
                  </a:schemeClr>
                </a:solidFill>
                <a:latin typeface="Abadi" panose="020B0604020104020204" pitchFamily="34" charset="0"/>
              </a:rPr>
              <a:t>SpaceY</a:t>
            </a:r>
            <a:r>
              <a:rPr lang="en-CA" sz="2200" dirty="0">
                <a:solidFill>
                  <a:schemeClr val="accent3">
                    <a:lumMod val="25000"/>
                  </a:schemeClr>
                </a:solidFill>
                <a:latin typeface="Abadi" panose="020B0604020104020204" pitchFamily="34" charset="0"/>
              </a:rPr>
              <a:t> aims to provide affordable space travel</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Most providers are currently offering launches that cost over USD$165 million </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SpaceX is currently advertising Falcon 9 rocket launches at a cost of USD$62 million</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By reusing the first stage of Falcon 9 rockets, SpaceX can significantly reduce costs</a:t>
            </a:r>
            <a:endParaRPr lang="en-US" sz="1800" dirty="0">
              <a:solidFill>
                <a:srgbClr val="1F1F1F"/>
              </a:solidFill>
              <a:latin typeface="Source Sans Pro" panose="020B0503030403020204" pitchFamily="34" charset="0"/>
              <a:cs typeface="Times New Roman" panose="02020603050405020304" pitchFamily="18" charset="0"/>
            </a:endParaRP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For our enterprise to be successful, we must be able to offer competitive prices</a:t>
            </a:r>
            <a:endParaRPr lang="en-US" sz="1800" dirty="0">
              <a:solidFill>
                <a:srgbClr val="1F1F1F"/>
              </a:solidFill>
              <a:latin typeface="Source Sans Pro" panose="020B0503030403020204" pitchFamily="34" charset="0"/>
              <a:cs typeface="Times New Roman" panose="02020603050405020304" pitchFamily="18" charset="0"/>
            </a:endParaRPr>
          </a:p>
          <a:p>
            <a:pPr>
              <a:spcBef>
                <a:spcPts val="1400"/>
              </a:spcBef>
            </a:pPr>
            <a:r>
              <a:rPr lang="en-CA" sz="2200" dirty="0">
                <a:solidFill>
                  <a:schemeClr val="accent3">
                    <a:lumMod val="25000"/>
                  </a:schemeClr>
                </a:solidFill>
                <a:latin typeface="Abadi" panose="020B0604020104020204" pitchFamily="34" charset="0"/>
              </a:rPr>
              <a:t>As a first step, our goals are: </a:t>
            </a:r>
            <a:endParaRPr lang="en-US" sz="2200" dirty="0">
              <a:solidFill>
                <a:schemeClr val="accent3">
                  <a:lumMod val="25000"/>
                </a:schemeClr>
              </a:solidFill>
              <a:latin typeface="Abadi" panose="020B0604020104020204" pitchFamily="34" charset="0"/>
            </a:endParaRP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gather information about SpaceX launches</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explore the relationship between predictor  variables and landing  outcome </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determine if SpaceX will reuse the first stage of their launches</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determine the price of SpaceX launches</a:t>
            </a:r>
            <a:endParaRPr lang="en-US" sz="1800" dirty="0">
              <a:solidFill>
                <a:srgbClr val="1F1F1F"/>
              </a:solidFill>
              <a:latin typeface="Source Sans Pro" panose="020B0503030403020204" pitchFamily="34" charset="0"/>
              <a:cs typeface="Times New Roman" panose="02020603050405020304" pitchFamily="18"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524499"/>
            <a:ext cx="9745589" cy="90271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with the greatest proportion of successful launches is the KSC LC-39A site with 41.7%, followed by the CCAFS LC-40 site with 29.2%</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Proportion of Launch Success for All Sites</a:t>
            </a:r>
          </a:p>
        </p:txBody>
      </p:sp>
      <p:pic>
        <p:nvPicPr>
          <p:cNvPr id="7" name="Picture 6">
            <a:extLst>
              <a:ext uri="{FF2B5EF4-FFF2-40B4-BE49-F238E27FC236}">
                <a16:creationId xmlns:a16="http://schemas.microsoft.com/office/drawing/2014/main" id="{FBAD3A98-2837-4CFC-83BE-3465E353EF1E}"/>
              </a:ext>
            </a:extLst>
          </p:cNvPr>
          <p:cNvPicPr>
            <a:picLocks noChangeAspect="1"/>
          </p:cNvPicPr>
          <p:nvPr/>
        </p:nvPicPr>
        <p:blipFill>
          <a:blip r:embed="rId3"/>
          <a:stretch>
            <a:fillRect/>
          </a:stretch>
        </p:blipFill>
        <p:spPr>
          <a:xfrm>
            <a:off x="770011" y="1459692"/>
            <a:ext cx="9427538" cy="393861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1326" y="5861266"/>
            <a:ext cx="10343849" cy="549049"/>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Launch site KSC LC-39A had the highest launch success ratio of 76.9% (10 successful launches out of 13 in total)</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pic>
        <p:nvPicPr>
          <p:cNvPr id="10" name="Picture 9">
            <a:extLst>
              <a:ext uri="{FF2B5EF4-FFF2-40B4-BE49-F238E27FC236}">
                <a16:creationId xmlns:a16="http://schemas.microsoft.com/office/drawing/2014/main" id="{E91B610A-2011-40E2-8744-84C3166C03D5}"/>
              </a:ext>
            </a:extLst>
          </p:cNvPr>
          <p:cNvPicPr>
            <a:picLocks noChangeAspect="1"/>
          </p:cNvPicPr>
          <p:nvPr/>
        </p:nvPicPr>
        <p:blipFill>
          <a:blip r:embed="rId3"/>
          <a:stretch>
            <a:fillRect/>
          </a:stretch>
        </p:blipFill>
        <p:spPr>
          <a:xfrm>
            <a:off x="770011" y="1486696"/>
            <a:ext cx="10155164" cy="425114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10253"/>
            <a:ext cx="10414662" cy="916958"/>
          </a:xfrm>
          <a:prstGeom prst="rect">
            <a:avLst/>
          </a:prstGeom>
        </p:spPr>
        <p:txBody>
          <a:bodyPr lIns="91440" tIns="45720" rIns="91440" bIns="45720" anchor="t">
            <a:normAutofit fontScale="70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600" dirty="0">
                <a:solidFill>
                  <a:schemeClr val="accent3">
                    <a:lumMod val="25000"/>
                  </a:schemeClr>
                </a:solidFill>
                <a:latin typeface="Abadi" panose="020B0604020104020204" pitchFamily="34" charset="0"/>
              </a:rPr>
              <a:t>Considering all launch sites, the payload mass between approximately 2000 to 5500 kg </a:t>
            </a:r>
            <a:r>
              <a:rPr lang="en-US" sz="2600" dirty="0">
                <a:solidFill>
                  <a:schemeClr val="accent3">
                    <a:lumMod val="25000"/>
                  </a:schemeClr>
                </a:solidFill>
                <a:latin typeface="Abadi"/>
              </a:rPr>
              <a:t>had the largest success rate</a:t>
            </a:r>
            <a:endParaRPr lang="en-US" sz="2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launch outcome</a:t>
            </a:r>
          </a:p>
        </p:txBody>
      </p:sp>
      <p:pic>
        <p:nvPicPr>
          <p:cNvPr id="10" name="Picture 9">
            <a:extLst>
              <a:ext uri="{FF2B5EF4-FFF2-40B4-BE49-F238E27FC236}">
                <a16:creationId xmlns:a16="http://schemas.microsoft.com/office/drawing/2014/main" id="{51F12E21-2C1E-41A2-BDE7-11505E8E8F01}"/>
              </a:ext>
            </a:extLst>
          </p:cNvPr>
          <p:cNvPicPr>
            <a:picLocks noChangeAspect="1"/>
          </p:cNvPicPr>
          <p:nvPr/>
        </p:nvPicPr>
        <p:blipFill>
          <a:blip r:embed="rId3"/>
          <a:stretch>
            <a:fillRect/>
          </a:stretch>
        </p:blipFill>
        <p:spPr>
          <a:xfrm>
            <a:off x="838200" y="1458860"/>
            <a:ext cx="10515600" cy="4195551"/>
          </a:xfrm>
          <a:prstGeom prst="rect">
            <a:avLst/>
          </a:prstGeom>
        </p:spPr>
      </p:pic>
    </p:spTree>
    <p:extLst>
      <p:ext uri="{BB962C8B-B14F-4D97-AF65-F5344CB8AC3E}">
        <p14:creationId xmlns:p14="http://schemas.microsoft.com/office/powerpoint/2010/main" val="1206594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10252"/>
            <a:ext cx="10414662" cy="1128292"/>
          </a:xfrm>
          <a:prstGeom prst="rect">
            <a:avLst/>
          </a:prstGeom>
        </p:spPr>
        <p:txBody>
          <a:bodyPr lIns="91440" tIns="45720" rIns="91440" bIns="45720" anchor="t">
            <a:normAutofit fontScale="550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3400" dirty="0">
                <a:solidFill>
                  <a:schemeClr val="accent3">
                    <a:lumMod val="25000"/>
                  </a:schemeClr>
                </a:solidFill>
                <a:latin typeface="Abadi"/>
              </a:rPr>
              <a:t>Considering all launch sites and all payload masses, booster version FT showed the highest number of successful landings, while booster version v1.1 showed the highest number of failed landings</a:t>
            </a:r>
            <a:endParaRPr lang="en-US" sz="3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launch outcome</a:t>
            </a:r>
          </a:p>
        </p:txBody>
      </p:sp>
      <p:pic>
        <p:nvPicPr>
          <p:cNvPr id="4" name="Picture 3">
            <a:extLst>
              <a:ext uri="{FF2B5EF4-FFF2-40B4-BE49-F238E27FC236}">
                <a16:creationId xmlns:a16="http://schemas.microsoft.com/office/drawing/2014/main" id="{664BAFD8-E865-40E4-8C05-FDC71FFF71FE}"/>
              </a:ext>
            </a:extLst>
          </p:cNvPr>
          <p:cNvPicPr>
            <a:picLocks noChangeAspect="1"/>
          </p:cNvPicPr>
          <p:nvPr/>
        </p:nvPicPr>
        <p:blipFill>
          <a:blip r:embed="rId3"/>
          <a:stretch>
            <a:fillRect/>
          </a:stretch>
        </p:blipFill>
        <p:spPr>
          <a:xfrm>
            <a:off x="858107" y="1475322"/>
            <a:ext cx="10238469" cy="415633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51042"/>
            <a:ext cx="4167750" cy="4229487"/>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K Nearest Neighbor, Logistic Regression and Support Vector Machine models resulted in the same accuracy score of 0.8333 on the test data</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had the lowest performance with an accuracy score of 0.7777 on the test data</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A02A303-1423-4F07-AEB2-A267439A0877}"/>
              </a:ext>
            </a:extLst>
          </p:cNvPr>
          <p:cNvPicPr>
            <a:picLocks noChangeAspect="1"/>
          </p:cNvPicPr>
          <p:nvPr/>
        </p:nvPicPr>
        <p:blipFill>
          <a:blip r:embed="rId3"/>
          <a:stretch>
            <a:fillRect/>
          </a:stretch>
        </p:blipFill>
        <p:spPr>
          <a:xfrm>
            <a:off x="5230368" y="1468618"/>
            <a:ext cx="5888736" cy="449102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3161909" cy="381158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K Nearest Neighbor, Logistic Regression and Support Vector Machine models showed the same results for the confusion matrix </a:t>
            </a:r>
          </a:p>
          <a:p>
            <a:pPr>
              <a:lnSpc>
                <a:spcPct val="100000"/>
              </a:lnSpc>
              <a:spcBef>
                <a:spcPts val="1400"/>
              </a:spcBef>
            </a:pPr>
            <a:r>
              <a:rPr lang="en-US" sz="2200" dirty="0">
                <a:solidFill>
                  <a:schemeClr val="accent3">
                    <a:lumMod val="25000"/>
                  </a:schemeClr>
                </a:solidFill>
                <a:latin typeface="Abadi" panose="020B0604020104020204" pitchFamily="34" charset="0"/>
              </a:rPr>
              <a:t>All successful landings were correctly classified, but three of the failed landings were incorrectly classified as 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22118C9-1EFD-45F7-BDF9-CE2D9B8BA7EA}"/>
              </a:ext>
            </a:extLst>
          </p:cNvPr>
          <p:cNvPicPr>
            <a:picLocks noChangeAspect="1"/>
          </p:cNvPicPr>
          <p:nvPr/>
        </p:nvPicPr>
        <p:blipFill>
          <a:blip r:embed="rId3"/>
          <a:stretch>
            <a:fillRect/>
          </a:stretch>
        </p:blipFill>
        <p:spPr>
          <a:xfrm>
            <a:off x="4332593" y="1613265"/>
            <a:ext cx="6073279" cy="500585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6192"/>
            <a:ext cx="2457821" cy="46746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and failed launches at the CCAFS SLC-40 site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9" name="Picture 8">
            <a:extLst>
              <a:ext uri="{FF2B5EF4-FFF2-40B4-BE49-F238E27FC236}">
                <a16:creationId xmlns:a16="http://schemas.microsoft.com/office/drawing/2014/main" id="{570AA325-32E4-4BF3-845E-31B89C4F84C0}"/>
              </a:ext>
            </a:extLst>
          </p:cNvPr>
          <p:cNvPicPr>
            <a:picLocks noChangeAspect="1"/>
          </p:cNvPicPr>
          <p:nvPr/>
        </p:nvPicPr>
        <p:blipFill>
          <a:blip r:embed="rId4"/>
          <a:stretch>
            <a:fillRect/>
          </a:stretch>
        </p:blipFill>
        <p:spPr>
          <a:xfrm>
            <a:off x="3227832" y="1536192"/>
            <a:ext cx="8124294" cy="4878163"/>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6192"/>
            <a:ext cx="2457821" cy="46746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and failed launches at the CCAFS LC-40 site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8D02235C-00AE-42D7-9AA2-A589DD25E55B}"/>
              </a:ext>
            </a:extLst>
          </p:cNvPr>
          <p:cNvPicPr>
            <a:picLocks noChangeAspect="1"/>
          </p:cNvPicPr>
          <p:nvPr/>
        </p:nvPicPr>
        <p:blipFill>
          <a:blip r:embed="rId4"/>
          <a:stretch>
            <a:fillRect/>
          </a:stretch>
        </p:blipFill>
        <p:spPr>
          <a:xfrm>
            <a:off x="3120360" y="1536192"/>
            <a:ext cx="8301629" cy="5008497"/>
          </a:xfrm>
          <a:prstGeom prst="rect">
            <a:avLst/>
          </a:prstGeom>
        </p:spPr>
      </p:pic>
    </p:spTree>
    <p:extLst>
      <p:ext uri="{BB962C8B-B14F-4D97-AF65-F5344CB8AC3E}">
        <p14:creationId xmlns:p14="http://schemas.microsoft.com/office/powerpoint/2010/main" val="2739187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36192"/>
            <a:ext cx="2457821" cy="467466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Successful and failed launches at the VAFB SLC-4E site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3">
            <a:extLst>
              <a:ext uri="{FF2B5EF4-FFF2-40B4-BE49-F238E27FC236}">
                <a16:creationId xmlns:a16="http://schemas.microsoft.com/office/drawing/2014/main" id="{273FE049-771F-48A8-8F15-EBF0F719D586}"/>
              </a:ext>
            </a:extLst>
          </p:cNvPr>
          <p:cNvPicPr>
            <a:picLocks noChangeAspect="1"/>
          </p:cNvPicPr>
          <p:nvPr/>
        </p:nvPicPr>
        <p:blipFill>
          <a:blip r:embed="rId4"/>
          <a:stretch>
            <a:fillRect/>
          </a:stretch>
        </p:blipFill>
        <p:spPr>
          <a:xfrm>
            <a:off x="2996342" y="1431816"/>
            <a:ext cx="8425647" cy="5066524"/>
          </a:xfrm>
          <a:prstGeom prst="rect">
            <a:avLst/>
          </a:prstGeom>
        </p:spPr>
      </p:pic>
    </p:spTree>
    <p:extLst>
      <p:ext uri="{BB962C8B-B14F-4D97-AF65-F5344CB8AC3E}">
        <p14:creationId xmlns:p14="http://schemas.microsoft.com/office/powerpoint/2010/main" val="28566909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5486400"/>
            <a:ext cx="10515600" cy="7244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ratio for site CCAFS SLC-40 was 42.9%</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6">
            <a:extLst>
              <a:ext uri="{FF2B5EF4-FFF2-40B4-BE49-F238E27FC236}">
                <a16:creationId xmlns:a16="http://schemas.microsoft.com/office/drawing/2014/main" id="{78F11377-17F6-42BE-A722-E9B03A4460C0}"/>
              </a:ext>
            </a:extLst>
          </p:cNvPr>
          <p:cNvPicPr>
            <a:picLocks noChangeAspect="1"/>
          </p:cNvPicPr>
          <p:nvPr/>
        </p:nvPicPr>
        <p:blipFill>
          <a:blip r:embed="rId4"/>
          <a:stretch>
            <a:fillRect/>
          </a:stretch>
        </p:blipFill>
        <p:spPr>
          <a:xfrm>
            <a:off x="834887" y="1430012"/>
            <a:ext cx="9525663" cy="3968522"/>
          </a:xfrm>
          <a:prstGeom prst="rect">
            <a:avLst/>
          </a:prstGeom>
        </p:spPr>
      </p:pic>
    </p:spTree>
    <p:extLst>
      <p:ext uri="{BB962C8B-B14F-4D97-AF65-F5344CB8AC3E}">
        <p14:creationId xmlns:p14="http://schemas.microsoft.com/office/powerpoint/2010/main" val="2324854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5486400"/>
            <a:ext cx="10515600" cy="7244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ratio for site CCAFS LC-40 was 26.9%</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9DFA3A38-E83E-4220-ACBC-C3F21DAF8A6C}"/>
              </a:ext>
            </a:extLst>
          </p:cNvPr>
          <p:cNvPicPr>
            <a:picLocks noChangeAspect="1"/>
          </p:cNvPicPr>
          <p:nvPr/>
        </p:nvPicPr>
        <p:blipFill>
          <a:blip r:embed="rId4"/>
          <a:stretch>
            <a:fillRect/>
          </a:stretch>
        </p:blipFill>
        <p:spPr>
          <a:xfrm>
            <a:off x="734028" y="1443185"/>
            <a:ext cx="9305322" cy="3860030"/>
          </a:xfrm>
          <a:prstGeom prst="rect">
            <a:avLst/>
          </a:prstGeom>
        </p:spPr>
      </p:pic>
    </p:spTree>
    <p:extLst>
      <p:ext uri="{BB962C8B-B14F-4D97-AF65-F5344CB8AC3E}">
        <p14:creationId xmlns:p14="http://schemas.microsoft.com/office/powerpoint/2010/main" val="1431619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5486400"/>
            <a:ext cx="10515600" cy="7244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success ratio for site VAFB SLC-4E was 40%</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3">
            <a:extLst>
              <a:ext uri="{FF2B5EF4-FFF2-40B4-BE49-F238E27FC236}">
                <a16:creationId xmlns:a16="http://schemas.microsoft.com/office/drawing/2014/main" id="{2B301982-7729-43EB-8F56-3C1318224152}"/>
              </a:ext>
            </a:extLst>
          </p:cNvPr>
          <p:cNvPicPr>
            <a:picLocks noChangeAspect="1"/>
          </p:cNvPicPr>
          <p:nvPr/>
        </p:nvPicPr>
        <p:blipFill>
          <a:blip r:embed="rId4"/>
          <a:stretch>
            <a:fillRect/>
          </a:stretch>
        </p:blipFill>
        <p:spPr>
          <a:xfrm>
            <a:off x="770011" y="1475239"/>
            <a:ext cx="9137314" cy="3798529"/>
          </a:xfrm>
          <a:prstGeom prst="rect">
            <a:avLst/>
          </a:prstGeom>
        </p:spPr>
      </p:pic>
    </p:spTree>
    <p:extLst>
      <p:ext uri="{BB962C8B-B14F-4D97-AF65-F5344CB8AC3E}">
        <p14:creationId xmlns:p14="http://schemas.microsoft.com/office/powerpoint/2010/main" val="642312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719659"/>
            <a:ext cx="10515600" cy="72446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accuracy scores on the test data for the four classification models were the following:</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3">
            <a:extLst>
              <a:ext uri="{FF2B5EF4-FFF2-40B4-BE49-F238E27FC236}">
                <a16:creationId xmlns:a16="http://schemas.microsoft.com/office/drawing/2014/main" id="{92BDA82B-4D2D-4076-BD51-FF234BDA77B0}"/>
              </a:ext>
            </a:extLst>
          </p:cNvPr>
          <p:cNvPicPr>
            <a:picLocks noChangeAspect="1"/>
          </p:cNvPicPr>
          <p:nvPr/>
        </p:nvPicPr>
        <p:blipFill>
          <a:blip r:embed="rId4"/>
          <a:stretch>
            <a:fillRect/>
          </a:stretch>
        </p:blipFill>
        <p:spPr>
          <a:xfrm>
            <a:off x="880175" y="2692030"/>
            <a:ext cx="3187185" cy="2931529"/>
          </a:xfrm>
          <a:prstGeom prst="rect">
            <a:avLst/>
          </a:prstGeom>
        </p:spPr>
      </p:pic>
    </p:spTree>
    <p:extLst>
      <p:ext uri="{BB962C8B-B14F-4D97-AF65-F5344CB8AC3E}">
        <p14:creationId xmlns:p14="http://schemas.microsoft.com/office/powerpoint/2010/main" val="688908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80449"/>
            <a:ext cx="10291689"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used the SpaceX REST API and web scraped a Wiki page for past SpaceX launch 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inspected the data and created a target variable Y by converting the Outcome attribute into successful (1) and unsuccessful (0) landings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four classification models</a:t>
            </a:r>
          </a:p>
          <a:p>
            <a:pPr lvl="1">
              <a:lnSpc>
                <a:spcPct val="120000"/>
              </a:lnSpc>
              <a:spcBef>
                <a:spcPts val="1400"/>
              </a:spcBef>
            </a:pPr>
            <a:r>
              <a:rPr lang="en-US" sz="7600" dirty="0">
                <a:solidFill>
                  <a:schemeClr val="bg2">
                    <a:lumMod val="50000"/>
                  </a:schemeClr>
                </a:solidFill>
                <a:latin typeface="Abadi"/>
              </a:rPr>
              <a:t>For each model we split the data into training and testing sets, we built and obtained the best model parameters based on the train set, and evaluated the model using the test set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was used for data collection</a:t>
            </a:r>
          </a:p>
          <a:p>
            <a:pPr>
              <a:lnSpc>
                <a:spcPct val="100000"/>
              </a:lnSpc>
              <a:spcBef>
                <a:spcPts val="1400"/>
              </a:spcBef>
            </a:pPr>
            <a:r>
              <a:rPr lang="en-US" sz="2200" dirty="0">
                <a:solidFill>
                  <a:schemeClr val="accent3">
                    <a:lumMod val="25000"/>
                  </a:schemeClr>
                </a:solidFill>
                <a:latin typeface="Abadi" panose="020B0604020104020204" pitchFamily="34" charset="0"/>
              </a:rPr>
              <a:t>Two main sources of information were used to collect data:</a:t>
            </a:r>
          </a:p>
          <a:p>
            <a:pPr marL="0" indent="0" algn="l">
              <a:buNone/>
            </a:pPr>
            <a:r>
              <a:rPr lang="en-US" sz="2200" dirty="0">
                <a:solidFill>
                  <a:schemeClr val="accent3">
                    <a:lumMod val="25000"/>
                  </a:schemeClr>
                </a:solidFill>
                <a:latin typeface="Abadi" panose="020B0604020104020204" pitchFamily="34" charset="0"/>
              </a:rPr>
              <a:t>1) Get requests were made to several endpoints of the SpaceX REST API to collect data on launches including information about: </a:t>
            </a:r>
          </a:p>
          <a:p>
            <a:pPr lvl="1"/>
            <a:r>
              <a:rPr lang="en-US" sz="2000" b="0" i="0" dirty="0">
                <a:solidFill>
                  <a:srgbClr val="333333"/>
                </a:solidFill>
                <a:effectLst/>
                <a:latin typeface="OpenSans"/>
              </a:rPr>
              <a:t>The rocket used, payload delivered, launch specifications, landing specifications, and landing outcome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Web scraping was used on a selected Wiki page: </a:t>
            </a:r>
            <a:r>
              <a:rPr lang="en-US" sz="2000" b="0" i="0" u="sng" dirty="0">
                <a:effectLst/>
                <a:latin typeface="-apple-system"/>
                <a:hlinkClick r:id="rId3"/>
              </a:rPr>
              <a:t>https://en.wikipedia.org/wiki/List_of_Falcon_9_and_Falcon_Heavy_launches</a:t>
            </a:r>
            <a:r>
              <a:rPr lang="en-US" sz="2000" b="0" i="0" u="sng" dirty="0">
                <a:effectLst/>
                <a:latin typeface="-apple-system"/>
              </a:rPr>
              <a:t> </a:t>
            </a:r>
            <a:endParaRPr lang="en-US" sz="2200" dirty="0">
              <a:solidFill>
                <a:schemeClr val="accent3">
                  <a:lumMod val="25000"/>
                </a:schemeClr>
              </a:solidFill>
              <a:latin typeface="Abadi" panose="020B0604020104020204" pitchFamily="34" charset="0"/>
            </a:endParaRPr>
          </a:p>
          <a:p>
            <a:pPr lvl="1"/>
            <a:r>
              <a:rPr lang="en-US" sz="2000" dirty="0">
                <a:solidFill>
                  <a:srgbClr val="333333"/>
                </a:solidFill>
                <a:latin typeface="OpenSans"/>
              </a:rPr>
              <a:t>Falcon 9 launch records were extracted from an HTML table using the </a:t>
            </a:r>
            <a:r>
              <a:rPr lang="en-US" sz="2000" dirty="0" err="1">
                <a:solidFill>
                  <a:srgbClr val="333333"/>
                </a:solidFill>
                <a:latin typeface="OpenSans"/>
              </a:rPr>
              <a:t>BeautifulSoup</a:t>
            </a:r>
            <a:r>
              <a:rPr lang="en-US" sz="2000" dirty="0">
                <a:solidFill>
                  <a:srgbClr val="333333"/>
                </a:solidFill>
                <a:latin typeface="OpenSans"/>
              </a:rPr>
              <a:t> package </a:t>
            </a:r>
          </a:p>
          <a:p>
            <a:pPr lvl="1"/>
            <a:r>
              <a:rPr lang="en-US" sz="2000" dirty="0">
                <a:solidFill>
                  <a:srgbClr val="333333"/>
                </a:solidFill>
                <a:latin typeface="OpenSans"/>
              </a:rPr>
              <a:t>The rows of the relevant HTML table were scraped to save launch records into a python dictionary that was converted to a </a:t>
            </a:r>
            <a:r>
              <a:rPr lang="en-US" sz="2000" dirty="0" err="1">
                <a:solidFill>
                  <a:srgbClr val="333333"/>
                </a:solidFill>
                <a:latin typeface="OpenSans"/>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163400" y="6025573"/>
            <a:ext cx="330630" cy="401638"/>
          </a:xfrm>
        </p:spPr>
        <p:txBody>
          <a:bodyPr/>
          <a:lstStyle/>
          <a:p>
            <a:pPr algn="ctr"/>
            <a:fld id="{5075537C-CA84-1446-933C-8E9D027F9201}" type="slidenum">
              <a:rPr lang="en-US" sz="1800" smtClean="0"/>
              <a:pPr algn="ctr"/>
              <a:t>8</a:t>
            </a:fld>
            <a:endParaRPr lang="en-US" sz="180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gn="l"/>
            <a:r>
              <a:rPr lang="en-US" sz="2200" dirty="0">
                <a:solidFill>
                  <a:schemeClr val="accent3">
                    <a:lumMod val="25000"/>
                  </a:schemeClr>
                </a:solidFill>
                <a:latin typeface="Abadi" panose="020B0604020104020204" pitchFamily="34" charset="0"/>
              </a:rPr>
              <a:t>Get requests were performed on different endpoints of the SpaceX REST API to collect information on past launches and save them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for the SpaceX API calls notebook: </a:t>
            </a:r>
            <a:r>
              <a:rPr lang="en-US" sz="2200" dirty="0">
                <a:solidFill>
                  <a:schemeClr val="accent3">
                    <a:lumMod val="25000"/>
                  </a:schemeClr>
                </a:solidFill>
                <a:latin typeface="Abadi" panose="020B0604020104020204" pitchFamily="34" charset="0"/>
                <a:hlinkClick r:id="rId3"/>
              </a:rPr>
              <a:t>https://github.com/mtejo/ibmcapstone/blob/main/jupyter-labs-spacex-data-collection-api-HMDTCompleted.ipynb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0EB91D46-4054-475C-B350-99DDE0851CDE}"/>
              </a:ext>
            </a:extLst>
          </p:cNvPr>
          <p:cNvSpPr txBox="1"/>
          <p:nvPr/>
        </p:nvSpPr>
        <p:spPr>
          <a:xfrm>
            <a:off x="7047198" y="1784350"/>
            <a:ext cx="3335148"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Get request to SpaceX REST API</a:t>
            </a:r>
          </a:p>
        </p:txBody>
      </p:sp>
      <p:sp>
        <p:nvSpPr>
          <p:cNvPr id="7" name="TextBox 6">
            <a:extLst>
              <a:ext uri="{FF2B5EF4-FFF2-40B4-BE49-F238E27FC236}">
                <a16:creationId xmlns:a16="http://schemas.microsoft.com/office/drawing/2014/main" id="{B40C962F-448E-4330-A993-4D0FA2A94938}"/>
              </a:ext>
            </a:extLst>
          </p:cNvPr>
          <p:cNvSpPr txBox="1"/>
          <p:nvPr/>
        </p:nvSpPr>
        <p:spPr>
          <a:xfrm>
            <a:off x="6863691" y="2390496"/>
            <a:ext cx="3702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Normalize the response </a:t>
            </a:r>
            <a:r>
              <a:rPr lang="en-US" dirty="0" err="1">
                <a:solidFill>
                  <a:schemeClr val="bg1"/>
                </a:solidFill>
                <a:latin typeface="Abadi" panose="020B0604020104020204" pitchFamily="34" charset="0"/>
              </a:rPr>
              <a:t>json</a:t>
            </a:r>
            <a:r>
              <a:rPr lang="en-US" dirty="0">
                <a:solidFill>
                  <a:schemeClr val="bg1"/>
                </a:solidFill>
                <a:latin typeface="Abadi" panose="020B0604020104020204" pitchFamily="34" charset="0"/>
              </a:rPr>
              <a:t> object</a:t>
            </a:r>
          </a:p>
        </p:txBody>
      </p:sp>
      <p:sp>
        <p:nvSpPr>
          <p:cNvPr id="8" name="TextBox 7">
            <a:extLst>
              <a:ext uri="{FF2B5EF4-FFF2-40B4-BE49-F238E27FC236}">
                <a16:creationId xmlns:a16="http://schemas.microsoft.com/office/drawing/2014/main" id="{5F9A05E9-DA72-4541-8FA5-85D04856F76F}"/>
              </a:ext>
            </a:extLst>
          </p:cNvPr>
          <p:cNvSpPr txBox="1"/>
          <p:nvPr/>
        </p:nvSpPr>
        <p:spPr>
          <a:xfrm>
            <a:off x="6863691" y="3063012"/>
            <a:ext cx="395438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Save response as a pandas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04638236-3D02-49CE-A4C8-5FEC1CE1B79C}"/>
              </a:ext>
            </a:extLst>
          </p:cNvPr>
          <p:cNvSpPr txBox="1"/>
          <p:nvPr/>
        </p:nvSpPr>
        <p:spPr>
          <a:xfrm>
            <a:off x="6540500" y="3735528"/>
            <a:ext cx="4622899"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Subset the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for selected features &amp; a selected time frame &amp; Falcon 9 launches</a:t>
            </a:r>
          </a:p>
        </p:txBody>
      </p:sp>
      <p:sp>
        <p:nvSpPr>
          <p:cNvPr id="10" name="TextBox 9">
            <a:extLst>
              <a:ext uri="{FF2B5EF4-FFF2-40B4-BE49-F238E27FC236}">
                <a16:creationId xmlns:a16="http://schemas.microsoft.com/office/drawing/2014/main" id="{20969310-1265-4840-8534-D9AABDB32AA9}"/>
              </a:ext>
            </a:extLst>
          </p:cNvPr>
          <p:cNvSpPr txBox="1"/>
          <p:nvPr/>
        </p:nvSpPr>
        <p:spPr>
          <a:xfrm>
            <a:off x="6928724" y="4688318"/>
            <a:ext cx="3702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Replace missing values of features</a:t>
            </a:r>
          </a:p>
        </p:txBody>
      </p:sp>
      <p:sp>
        <p:nvSpPr>
          <p:cNvPr id="11" name="TextBox 10">
            <a:extLst>
              <a:ext uri="{FF2B5EF4-FFF2-40B4-BE49-F238E27FC236}">
                <a16:creationId xmlns:a16="http://schemas.microsoft.com/office/drawing/2014/main" id="{B548DBD3-7D19-4F53-8F7F-16696816E0AD}"/>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Use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columns to make other API calls to append additional information to the final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cxnSp>
        <p:nvCxnSpPr>
          <p:cNvPr id="13" name="Straight Arrow Connector 12">
            <a:extLst>
              <a:ext uri="{FF2B5EF4-FFF2-40B4-BE49-F238E27FC236}">
                <a16:creationId xmlns:a16="http://schemas.microsoft.com/office/drawing/2014/main" id="{689BF9B3-B841-4C6D-BAD3-FDFB0ACEE884}"/>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92A6EA-28CF-4A91-8B56-392E6F21C65C}"/>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C4E4C1-B0E4-4FDA-B5F5-AB267258B712}"/>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15489A6-2B2B-4311-8030-1970F69AEBF9}"/>
              </a:ext>
            </a:extLst>
          </p:cNvPr>
          <p:cNvCxnSpPr/>
          <p:nvPr/>
        </p:nvCxnSpPr>
        <p:spPr>
          <a:xfrm>
            <a:off x="8714771" y="44134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0FB654-D52B-424C-ABFF-F2612551E5F6}"/>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371170"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 get request was performed on a selected Wiki page to extract launch records from an HTML table into a python dictionary and convert it to a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for the web scraping notebook: </a:t>
            </a:r>
            <a:r>
              <a:rPr lang="en-US" sz="2200" dirty="0">
                <a:solidFill>
                  <a:schemeClr val="accent3">
                    <a:lumMod val="25000"/>
                  </a:schemeClr>
                </a:solidFill>
                <a:latin typeface="Abadi" panose="020B0604020104020204" pitchFamily="34" charset="0"/>
                <a:hlinkClick r:id="rId3"/>
              </a:rPr>
              <a:t>https://github.com/mtejo/ibmcapstone/blob/main/jupyter-labs-webscraping-HMDTCompleted.ipynb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4">
            <a:extLst>
              <a:ext uri="{FF2B5EF4-FFF2-40B4-BE49-F238E27FC236}">
                <a16:creationId xmlns:a16="http://schemas.microsoft.com/office/drawing/2014/main" id="{DBD55039-F966-4764-AFA4-A0D28CD25905}"/>
              </a:ext>
            </a:extLst>
          </p:cNvPr>
          <p:cNvSpPr txBox="1">
            <a:spLocks/>
          </p:cNvSpPr>
          <p:nvPr/>
        </p:nvSpPr>
        <p:spPr>
          <a:xfrm>
            <a:off x="5803900" y="1639888"/>
            <a:ext cx="577849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8" name="TextBox 7">
            <a:extLst>
              <a:ext uri="{FF2B5EF4-FFF2-40B4-BE49-F238E27FC236}">
                <a16:creationId xmlns:a16="http://schemas.microsoft.com/office/drawing/2014/main" id="{526204E4-EE04-4B0A-BBAA-B1CF7035C2C7}"/>
              </a:ext>
            </a:extLst>
          </p:cNvPr>
          <p:cNvSpPr txBox="1"/>
          <p:nvPr/>
        </p:nvSpPr>
        <p:spPr>
          <a:xfrm>
            <a:off x="6350001" y="1784350"/>
            <a:ext cx="4468080"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Get request to Falcon9 Launch HTML page </a:t>
            </a:r>
          </a:p>
        </p:txBody>
      </p:sp>
      <p:sp>
        <p:nvSpPr>
          <p:cNvPr id="10" name="TextBox 9">
            <a:extLst>
              <a:ext uri="{FF2B5EF4-FFF2-40B4-BE49-F238E27FC236}">
                <a16:creationId xmlns:a16="http://schemas.microsoft.com/office/drawing/2014/main" id="{0107D4CE-0958-4404-AD10-B09FBF82C569}"/>
              </a:ext>
            </a:extLst>
          </p:cNvPr>
          <p:cNvSpPr txBox="1"/>
          <p:nvPr/>
        </p:nvSpPr>
        <p:spPr>
          <a:xfrm>
            <a:off x="6350001" y="3113812"/>
            <a:ext cx="446807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Extract column names from table of interest</a:t>
            </a:r>
          </a:p>
        </p:txBody>
      </p:sp>
      <p:sp>
        <p:nvSpPr>
          <p:cNvPr id="12" name="TextBox 11">
            <a:extLst>
              <a:ext uri="{FF2B5EF4-FFF2-40B4-BE49-F238E27FC236}">
                <a16:creationId xmlns:a16="http://schemas.microsoft.com/office/drawing/2014/main" id="{5961F87C-9CDB-41BF-A7C8-FBBFA0B9AA2F}"/>
              </a:ext>
            </a:extLst>
          </p:cNvPr>
          <p:cNvSpPr txBox="1"/>
          <p:nvPr/>
        </p:nvSpPr>
        <p:spPr>
          <a:xfrm>
            <a:off x="6540500" y="3837128"/>
            <a:ext cx="462289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dictionary with column name keys</a:t>
            </a:r>
          </a:p>
        </p:txBody>
      </p:sp>
      <p:sp>
        <p:nvSpPr>
          <p:cNvPr id="13" name="TextBox 12">
            <a:extLst>
              <a:ext uri="{FF2B5EF4-FFF2-40B4-BE49-F238E27FC236}">
                <a16:creationId xmlns:a16="http://schemas.microsoft.com/office/drawing/2014/main" id="{E03A84CC-416D-42B5-8899-25BDABFD7D6B}"/>
              </a:ext>
            </a:extLst>
          </p:cNvPr>
          <p:cNvSpPr txBox="1"/>
          <p:nvPr/>
        </p:nvSpPr>
        <p:spPr>
          <a:xfrm>
            <a:off x="6057900" y="4472418"/>
            <a:ext cx="522771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Fill dictionary with launch records extracted from table rows</a:t>
            </a:r>
          </a:p>
        </p:txBody>
      </p:sp>
      <p:sp>
        <p:nvSpPr>
          <p:cNvPr id="14" name="TextBox 13">
            <a:extLst>
              <a:ext uri="{FF2B5EF4-FFF2-40B4-BE49-F238E27FC236}">
                <a16:creationId xmlns:a16="http://schemas.microsoft.com/office/drawing/2014/main" id="{DAB47A8A-5DB0-4AB4-9A0E-BDC2A5584650}"/>
              </a:ext>
            </a:extLst>
          </p:cNvPr>
          <p:cNvSpPr txBox="1"/>
          <p:nvPr/>
        </p:nvSpPr>
        <p:spPr>
          <a:xfrm>
            <a:off x="6057900" y="5328351"/>
            <a:ext cx="5364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from the dictionary</a:t>
            </a:r>
          </a:p>
        </p:txBody>
      </p:sp>
      <p:cxnSp>
        <p:nvCxnSpPr>
          <p:cNvPr id="15" name="Straight Arrow Connector 14">
            <a:extLst>
              <a:ext uri="{FF2B5EF4-FFF2-40B4-BE49-F238E27FC236}">
                <a16:creationId xmlns:a16="http://schemas.microsoft.com/office/drawing/2014/main" id="{66603E5B-0E63-46F6-9C08-37A392B657D9}"/>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C1037F6-FE88-414A-9940-6A9F3C094288}"/>
              </a:ext>
            </a:extLst>
          </p:cNvPr>
          <p:cNvCxnSpPr/>
          <p:nvPr/>
        </p:nvCxnSpPr>
        <p:spPr>
          <a:xfrm>
            <a:off x="8714772" y="28476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024BEC-102A-4184-965B-433837D978BE}"/>
              </a:ext>
            </a:extLst>
          </p:cNvPr>
          <p:cNvCxnSpPr/>
          <p:nvPr/>
        </p:nvCxnSpPr>
        <p:spPr>
          <a:xfrm>
            <a:off x="8714771" y="3533408"/>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727DFB-A369-4F32-8476-74F49AA744EB}"/>
              </a:ext>
            </a:extLst>
          </p:cNvPr>
          <p:cNvCxnSpPr/>
          <p:nvPr/>
        </p:nvCxnSpPr>
        <p:spPr>
          <a:xfrm>
            <a:off x="8714771" y="41975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A9016A-B147-40E2-A83D-FA4297B48A22}"/>
              </a:ext>
            </a:extLst>
          </p:cNvPr>
          <p:cNvCxnSpPr/>
          <p:nvPr/>
        </p:nvCxnSpPr>
        <p:spPr>
          <a:xfrm>
            <a:off x="8717324" y="51335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B78BD2-C0BF-4D53-9D0E-5C2829EF48B9}"/>
              </a:ext>
            </a:extLst>
          </p:cNvPr>
          <p:cNvSpPr txBox="1"/>
          <p:nvPr/>
        </p:nvSpPr>
        <p:spPr>
          <a:xfrm>
            <a:off x="5910261" y="2415896"/>
            <a:ext cx="5511800"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t>
            </a:r>
            <a:r>
              <a:rPr lang="en-US" dirty="0" err="1">
                <a:solidFill>
                  <a:schemeClr val="bg1"/>
                </a:solidFill>
                <a:latin typeface="Abadi" panose="020B0604020104020204" pitchFamily="34" charset="0"/>
              </a:rPr>
              <a:t>BeautifulSoup</a:t>
            </a:r>
            <a:r>
              <a:rPr lang="en-US" dirty="0">
                <a:solidFill>
                  <a:schemeClr val="bg1"/>
                </a:solidFill>
                <a:latin typeface="Abadi" panose="020B0604020104020204" pitchFamily="34" charset="0"/>
              </a:rPr>
              <a:t> object from the HTML response</a:t>
            </a:r>
          </a:p>
        </p:txBody>
      </p:sp>
      <p:sp>
        <p:nvSpPr>
          <p:cNvPr id="22" name="Rectangle 3">
            <a:extLst>
              <a:ext uri="{FF2B5EF4-FFF2-40B4-BE49-F238E27FC236}">
                <a16:creationId xmlns:a16="http://schemas.microsoft.com/office/drawing/2014/main" id="{7CD4BF65-8DC3-46EC-93F9-C352EB28F56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Create a</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200" b="0" i="0" u="none" strike="noStrike" cap="none" normalizeH="0" baseline="0">
                <a:ln>
                  <a:noFill/>
                </a:ln>
                <a:solidFill>
                  <a:schemeClr val="tx1"/>
                </a:solidFill>
                <a:effectLst/>
                <a:latin typeface="var(--jp-code-font-family)" charset="0"/>
                <a:ea typeface="Calibri" panose="020F0502020204030204" pitchFamily="34" charset="0"/>
                <a:cs typeface="Courier New" panose="02070309020205020404" pitchFamily="49" charset="0"/>
              </a:rPr>
              <a:t>BeautifulSoup</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100" b="0" i="0" u="none" strike="noStrike" cap="none" normalizeH="0" baseline="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object from the HTML</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200" b="0" i="0" u="none" strike="noStrike" cap="none" normalizeH="0" baseline="0">
                <a:ln>
                  <a:noFill/>
                </a:ln>
                <a:solidFill>
                  <a:schemeClr val="tx1"/>
                </a:solidFill>
                <a:effectLst/>
                <a:latin typeface="var(--jp-code-font-family)" charset="0"/>
                <a:ea typeface="Calibri" panose="020F0502020204030204" pitchFamily="34" charset="0"/>
                <a:cs typeface="Courier New" panose="02070309020205020404" pitchFamily="49" charset="0"/>
              </a:rPr>
              <a:t>response</a:t>
            </a:r>
            <a:endParaRPr kumimoji="0" lang="en-CA"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754</TotalTime>
  <Words>2779</Words>
  <Application>Microsoft Office PowerPoint</Application>
  <PresentationFormat>Widescreen</PresentationFormat>
  <Paragraphs>304</Paragraphs>
  <Slides>56</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Abadi</vt:lpstr>
      <vt:lpstr>-apple-system</vt:lpstr>
      <vt:lpstr>Arial</vt:lpstr>
      <vt:lpstr>Calibri</vt:lpstr>
      <vt:lpstr>Calibri Light</vt:lpstr>
      <vt:lpstr>IBM Plex Mono SemiBold</vt:lpstr>
      <vt:lpstr>IBM Plex Mono Text</vt:lpstr>
      <vt:lpstr>OpenSans</vt:lpstr>
      <vt:lpstr>Segoe UI</vt:lpstr>
      <vt:lpstr>Source Sans Pro</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Maria Dominguez Tejo</cp:lastModifiedBy>
  <cp:revision>211</cp:revision>
  <dcterms:created xsi:type="dcterms:W3CDTF">2021-04-29T18:58:34Z</dcterms:created>
  <dcterms:modified xsi:type="dcterms:W3CDTF">2023-10-09T16:36:16Z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